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3"/>
  </p:sldMasterIdLst>
  <p:notesMasterIdLst>
    <p:notesMasterId r:id="rId15"/>
  </p:notesMasterIdLst>
  <p:sldIdLst>
    <p:sldId id="265" r:id="rId4"/>
    <p:sldId id="606" r:id="rId5"/>
    <p:sldId id="473" r:id="rId6"/>
    <p:sldId id="603" r:id="rId7"/>
    <p:sldId id="592" r:id="rId8"/>
    <p:sldId id="579" r:id="rId9"/>
    <p:sldId id="601" r:id="rId10"/>
    <p:sldId id="602" r:id="rId11"/>
    <p:sldId id="587" r:id="rId12"/>
    <p:sldId id="593" r:id="rId13"/>
    <p:sldId id="505" r:id="rId14"/>
  </p:sldIdLst>
  <p:sldSz cx="9144000" cy="5143500" type="screen16x9"/>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16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NHCRuser" initials="U" lastIdx="2" clrIdx="0"/>
  <p:cmAuthor id="1" name="Michael Gloeckle" initials="MG" lastIdx="1" clrIdx="1">
    <p:extLst/>
  </p:cmAuthor>
  <p:cmAuthor id="2" name="Michael Gloeckle" initials="MG [2]" lastIdx="1" clrIdx="2">
    <p:extLst/>
  </p:cmAuthor>
  <p:cmAuthor id="3" name="WEIRA Cornelius - ET" initials="WC-E" lastIdx="2"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1" autoAdjust="0"/>
    <p:restoredTop sz="92358" autoAdjust="0"/>
  </p:normalViewPr>
  <p:slideViewPr>
    <p:cSldViewPr snapToGrid="0" snapToObjects="1">
      <p:cViewPr varScale="1">
        <p:scale>
          <a:sx n="80" d="100"/>
          <a:sy n="80" d="100"/>
        </p:scale>
        <p:origin x="-192" y="-90"/>
      </p:cViewPr>
      <p:guideLst>
        <p:guide orient="horz" pos="2160"/>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3149DE7A-1A12-4746-8822-E7131700A1BD}" type="datetimeFigureOut">
              <a:rPr lang="en-US" smtClean="0"/>
              <a:t>8/9/2017</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B69D276-5C27-0048-BF36-4302BA85142B}" type="slidenum">
              <a:rPr lang="en-US" smtClean="0"/>
              <a:t>‹#›</a:t>
            </a:fld>
            <a:endParaRPr lang="en-US"/>
          </a:p>
        </p:txBody>
      </p:sp>
    </p:spTree>
    <p:extLst>
      <p:ext uri="{BB962C8B-B14F-4D97-AF65-F5344CB8AC3E}">
        <p14:creationId xmlns:p14="http://schemas.microsoft.com/office/powerpoint/2010/main" val="1130530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US" sz="1200" kern="1200" baseline="0" dirty="0" smtClean="0">
              <a:solidFill>
                <a:schemeClr val="tx1"/>
              </a:solidFill>
              <a:latin typeface="+mn-lt"/>
              <a:ea typeface="+mn-ea"/>
              <a:cs typeface="+mn-cs"/>
            </a:endParaRP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charset="0"/>
                <a:ea typeface="MS PGothic" charset="0"/>
                <a:cs typeface="MS PGothic" charset="0"/>
              </a:defRPr>
            </a:lvl1pPr>
            <a:lvl2pPr marL="785372" indent="-302066" eaLnBrk="0" hangingPunct="0">
              <a:defRPr>
                <a:solidFill>
                  <a:schemeClr val="tx1"/>
                </a:solidFill>
                <a:latin typeface="Calibri" charset="0"/>
                <a:ea typeface="MS PGothic" charset="0"/>
                <a:cs typeface="MS PGothic" charset="0"/>
              </a:defRPr>
            </a:lvl2pPr>
            <a:lvl3pPr marL="1208265" indent="-241653" eaLnBrk="0" hangingPunct="0">
              <a:defRPr>
                <a:solidFill>
                  <a:schemeClr val="tx1"/>
                </a:solidFill>
                <a:latin typeface="Calibri" charset="0"/>
                <a:ea typeface="MS PGothic" charset="0"/>
                <a:cs typeface="MS PGothic" charset="0"/>
              </a:defRPr>
            </a:lvl3pPr>
            <a:lvl4pPr marL="1691571" indent="-241653" eaLnBrk="0" hangingPunct="0">
              <a:defRPr>
                <a:solidFill>
                  <a:schemeClr val="tx1"/>
                </a:solidFill>
                <a:latin typeface="Calibri" charset="0"/>
                <a:ea typeface="MS PGothic" charset="0"/>
                <a:cs typeface="MS PGothic" charset="0"/>
              </a:defRPr>
            </a:lvl4pPr>
            <a:lvl5pPr marL="2174878" indent="-241653" eaLnBrk="0" hangingPunct="0">
              <a:defRPr>
                <a:solidFill>
                  <a:schemeClr val="tx1"/>
                </a:solidFill>
                <a:latin typeface="Calibri" charset="0"/>
                <a:ea typeface="MS PGothic" charset="0"/>
                <a:cs typeface="MS PGothic" charset="0"/>
              </a:defRPr>
            </a:lvl5pPr>
            <a:lvl6pPr marL="2658184" indent="-241653" eaLnBrk="0" fontAlgn="base" hangingPunct="0">
              <a:spcBef>
                <a:spcPct val="0"/>
              </a:spcBef>
              <a:spcAft>
                <a:spcPct val="0"/>
              </a:spcAft>
              <a:defRPr>
                <a:solidFill>
                  <a:schemeClr val="tx1"/>
                </a:solidFill>
                <a:latin typeface="Calibri" charset="0"/>
                <a:ea typeface="MS PGothic" charset="0"/>
                <a:cs typeface="MS PGothic" charset="0"/>
              </a:defRPr>
            </a:lvl6pPr>
            <a:lvl7pPr marL="3141490" indent="-241653" eaLnBrk="0" fontAlgn="base" hangingPunct="0">
              <a:spcBef>
                <a:spcPct val="0"/>
              </a:spcBef>
              <a:spcAft>
                <a:spcPct val="0"/>
              </a:spcAft>
              <a:defRPr>
                <a:solidFill>
                  <a:schemeClr val="tx1"/>
                </a:solidFill>
                <a:latin typeface="Calibri" charset="0"/>
                <a:ea typeface="MS PGothic" charset="0"/>
                <a:cs typeface="MS PGothic" charset="0"/>
              </a:defRPr>
            </a:lvl7pPr>
            <a:lvl8pPr marL="3624796" indent="-241653" eaLnBrk="0" fontAlgn="base" hangingPunct="0">
              <a:spcBef>
                <a:spcPct val="0"/>
              </a:spcBef>
              <a:spcAft>
                <a:spcPct val="0"/>
              </a:spcAft>
              <a:defRPr>
                <a:solidFill>
                  <a:schemeClr val="tx1"/>
                </a:solidFill>
                <a:latin typeface="Calibri" charset="0"/>
                <a:ea typeface="MS PGothic" charset="0"/>
                <a:cs typeface="MS PGothic" charset="0"/>
              </a:defRPr>
            </a:lvl8pPr>
            <a:lvl9pPr marL="4108102" indent="-241653" eaLnBrk="0" fontAlgn="base" hangingPunct="0">
              <a:spcBef>
                <a:spcPct val="0"/>
              </a:spcBef>
              <a:spcAft>
                <a:spcPct val="0"/>
              </a:spcAft>
              <a:defRPr>
                <a:solidFill>
                  <a:schemeClr val="tx1"/>
                </a:solidFill>
                <a:latin typeface="Calibri" charset="0"/>
                <a:ea typeface="MS PGothic" charset="0"/>
                <a:cs typeface="MS PGothic" charset="0"/>
              </a:defRPr>
            </a:lvl9pPr>
          </a:lstStyle>
          <a:p>
            <a:pPr eaLnBrk="1" hangingPunct="1"/>
            <a:fld id="{C98BEABF-5B6D-7540-9E2C-8D799685E515}" type="slidenum">
              <a:rPr lang="en-GB">
                <a:solidFill>
                  <a:srgbClr val="000000"/>
                </a:solidFill>
              </a:rPr>
              <a:pPr eaLnBrk="1" hangingPunct="1"/>
              <a:t>1</a:t>
            </a:fld>
            <a:endParaRPr lang="en-GB" dirty="0">
              <a:solidFill>
                <a:srgbClr val="000000"/>
              </a:solidFill>
            </a:endParaRPr>
          </a:p>
        </p:txBody>
      </p:sp>
    </p:spTree>
    <p:extLst>
      <p:ext uri="{BB962C8B-B14F-4D97-AF65-F5344CB8AC3E}">
        <p14:creationId xmlns:p14="http://schemas.microsoft.com/office/powerpoint/2010/main" val="1059961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383620"/>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752632"/>
            <a:ext cx="6400800" cy="95324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6" name="Slide Number Placeholder 5"/>
          <p:cNvSpPr>
            <a:spLocks noGrp="1"/>
          </p:cNvSpPr>
          <p:nvPr>
            <p:ph type="sldNum" sz="quarter" idx="12"/>
          </p:nvPr>
        </p:nvSpPr>
        <p:spPr/>
        <p:txBody>
          <a:bodyPr/>
          <a:lstStyle/>
          <a:p>
            <a:fld id="{1327C452-0D12-48F3-BB65-BBA3E6350F2C}" type="slidenum">
              <a:rPr lang="en-GB" smtClean="0">
                <a:latin typeface="Calibri"/>
              </a:rPr>
              <a:pPr/>
              <a:t>‹#›</a:t>
            </a:fld>
            <a:endParaRPr lang="en-GB">
              <a:latin typeface="Calibri"/>
            </a:endParaRPr>
          </a:p>
        </p:txBody>
      </p:sp>
    </p:spTree>
    <p:extLst>
      <p:ext uri="{BB962C8B-B14F-4D97-AF65-F5344CB8AC3E}">
        <p14:creationId xmlns:p14="http://schemas.microsoft.com/office/powerpoint/2010/main" val="35306113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1327C452-0D12-48F3-BB65-BBA3E6350F2C}" type="slidenum">
              <a:rPr lang="en-GB" smtClean="0">
                <a:latin typeface="Calibri"/>
              </a:rPr>
              <a:pPr/>
              <a:t>‹#›</a:t>
            </a:fld>
            <a:endParaRPr lang="en-GB">
              <a:latin typeface="Calibri"/>
            </a:endParaRPr>
          </a:p>
        </p:txBody>
      </p:sp>
    </p:spTree>
    <p:extLst>
      <p:ext uri="{BB962C8B-B14F-4D97-AF65-F5344CB8AC3E}">
        <p14:creationId xmlns:p14="http://schemas.microsoft.com/office/powerpoint/2010/main" val="20765686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1327C452-0D12-48F3-BB65-BBA3E6350F2C}" type="slidenum">
              <a:rPr lang="en-GB" smtClean="0">
                <a:latin typeface="Calibri"/>
              </a:rPr>
              <a:pPr/>
              <a:t>‹#›</a:t>
            </a:fld>
            <a:endParaRPr lang="en-GB">
              <a:latin typeface="Calibri"/>
            </a:endParaRPr>
          </a:p>
        </p:txBody>
      </p:sp>
    </p:spTree>
    <p:extLst>
      <p:ext uri="{BB962C8B-B14F-4D97-AF65-F5344CB8AC3E}">
        <p14:creationId xmlns:p14="http://schemas.microsoft.com/office/powerpoint/2010/main" val="6712790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12"/>
          </p:nvPr>
        </p:nvSpPr>
        <p:spPr/>
        <p:txBody>
          <a:bodyPr/>
          <a:lstStyle/>
          <a:p>
            <a:fld id="{1327C452-0D12-48F3-BB65-BBA3E6350F2C}" type="slidenum">
              <a:rPr lang="en-GB" smtClean="0">
                <a:latin typeface="Calibri"/>
              </a:rPr>
              <a:pPr/>
              <a:t>‹#›</a:t>
            </a:fld>
            <a:endParaRPr lang="en-GB">
              <a:latin typeface="Calibri"/>
            </a:endParaRPr>
          </a:p>
        </p:txBody>
      </p:sp>
    </p:spTree>
    <p:extLst>
      <p:ext uri="{BB962C8B-B14F-4D97-AF65-F5344CB8AC3E}">
        <p14:creationId xmlns:p14="http://schemas.microsoft.com/office/powerpoint/2010/main" val="13815953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1327C452-0D12-48F3-BB65-BBA3E6350F2C}" type="slidenum">
              <a:rPr lang="en-GB" smtClean="0">
                <a:latin typeface="Calibri"/>
              </a:rPr>
              <a:pPr/>
              <a:t>‹#›</a:t>
            </a:fld>
            <a:endParaRPr lang="en-GB">
              <a:latin typeface="Calibri"/>
            </a:endParaRPr>
          </a:p>
        </p:txBody>
      </p:sp>
    </p:spTree>
    <p:extLst>
      <p:ext uri="{BB962C8B-B14F-4D97-AF65-F5344CB8AC3E}">
        <p14:creationId xmlns:p14="http://schemas.microsoft.com/office/powerpoint/2010/main" val="3015785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p>
            <a:fld id="{1327C452-0D12-48F3-BB65-BBA3E6350F2C}" type="slidenum">
              <a:rPr lang="en-GB" smtClean="0">
                <a:latin typeface="Calibri"/>
              </a:rPr>
              <a:pPr/>
              <a:t>‹#›</a:t>
            </a:fld>
            <a:endParaRPr lang="en-GB">
              <a:latin typeface="Calibri"/>
            </a:endParaRPr>
          </a:p>
        </p:txBody>
      </p:sp>
    </p:spTree>
    <p:extLst>
      <p:ext uri="{BB962C8B-B14F-4D97-AF65-F5344CB8AC3E}">
        <p14:creationId xmlns:p14="http://schemas.microsoft.com/office/powerpoint/2010/main" val="26955487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1327C452-0D12-48F3-BB65-BBA3E6350F2C}" type="slidenum">
              <a:rPr lang="en-GB" smtClean="0">
                <a:latin typeface="Calibri"/>
              </a:rPr>
              <a:pPr/>
              <a:t>‹#›</a:t>
            </a:fld>
            <a:endParaRPr lang="en-GB">
              <a:latin typeface="Calibri"/>
            </a:endParaRPr>
          </a:p>
        </p:txBody>
      </p:sp>
    </p:spTree>
    <p:extLst>
      <p:ext uri="{BB962C8B-B14F-4D97-AF65-F5344CB8AC3E}">
        <p14:creationId xmlns:p14="http://schemas.microsoft.com/office/powerpoint/2010/main" val="29224255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sz="quarter" idx="12"/>
          </p:nvPr>
        </p:nvSpPr>
        <p:spPr/>
        <p:txBody>
          <a:bodyPr/>
          <a:lstStyle/>
          <a:p>
            <a:fld id="{1327C452-0D12-48F3-BB65-BBA3E6350F2C}" type="slidenum">
              <a:rPr lang="en-GB" smtClean="0">
                <a:latin typeface="Calibri"/>
              </a:rPr>
              <a:pPr/>
              <a:t>‹#›</a:t>
            </a:fld>
            <a:endParaRPr lang="en-GB">
              <a:latin typeface="Calibri"/>
            </a:endParaRPr>
          </a:p>
        </p:txBody>
      </p:sp>
    </p:spTree>
    <p:extLst>
      <p:ext uri="{BB962C8B-B14F-4D97-AF65-F5344CB8AC3E}">
        <p14:creationId xmlns:p14="http://schemas.microsoft.com/office/powerpoint/2010/main" val="3982457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327C452-0D12-48F3-BB65-BBA3E6350F2C}" type="slidenum">
              <a:rPr lang="en-GB" smtClean="0">
                <a:latin typeface="Calibri"/>
              </a:rPr>
              <a:pPr/>
              <a:t>‹#›</a:t>
            </a:fld>
            <a:endParaRPr lang="en-GB">
              <a:latin typeface="Calibri"/>
            </a:endParaRPr>
          </a:p>
        </p:txBody>
      </p:sp>
    </p:spTree>
    <p:extLst>
      <p:ext uri="{BB962C8B-B14F-4D97-AF65-F5344CB8AC3E}">
        <p14:creationId xmlns:p14="http://schemas.microsoft.com/office/powerpoint/2010/main" val="11902635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1327C452-0D12-48F3-BB65-BBA3E6350F2C}" type="slidenum">
              <a:rPr lang="en-GB" smtClean="0">
                <a:latin typeface="Calibri"/>
              </a:rPr>
              <a:pPr/>
              <a:t>‹#›</a:t>
            </a:fld>
            <a:endParaRPr lang="en-GB">
              <a:latin typeface="Calibri"/>
            </a:endParaRPr>
          </a:p>
        </p:txBody>
      </p:sp>
    </p:spTree>
    <p:extLst>
      <p:ext uri="{BB962C8B-B14F-4D97-AF65-F5344CB8AC3E}">
        <p14:creationId xmlns:p14="http://schemas.microsoft.com/office/powerpoint/2010/main" val="29667257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1327C452-0D12-48F3-BB65-BBA3E6350F2C}" type="slidenum">
              <a:rPr lang="en-GB" smtClean="0">
                <a:latin typeface="Calibri"/>
              </a:rPr>
              <a:pPr/>
              <a:t>‹#›</a:t>
            </a:fld>
            <a:endParaRPr lang="en-GB">
              <a:latin typeface="Calibri"/>
            </a:endParaRPr>
          </a:p>
        </p:txBody>
      </p:sp>
    </p:spTree>
    <p:extLst>
      <p:ext uri="{BB962C8B-B14F-4D97-AF65-F5344CB8AC3E}">
        <p14:creationId xmlns:p14="http://schemas.microsoft.com/office/powerpoint/2010/main" val="10288064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6553200" y="4743309"/>
            <a:ext cx="2133600" cy="273844"/>
          </a:xfrm>
          <a:prstGeom prst="rect">
            <a:avLst/>
          </a:prstGeom>
        </p:spPr>
        <p:txBody>
          <a:bodyPr vert="horz" lIns="91440" tIns="45720" rIns="91440" bIns="45720" rtlCol="0" anchor="ctr"/>
          <a:lstStyle>
            <a:lvl1pPr algn="r">
              <a:defRPr sz="1200">
                <a:solidFill>
                  <a:srgbClr val="7F1416"/>
                </a:solidFill>
              </a:defRPr>
            </a:lvl1pPr>
          </a:lstStyle>
          <a:p>
            <a:pPr defTabSz="914400"/>
            <a:fld id="{1327C452-0D12-48F3-BB65-BBA3E6350F2C}" type="slidenum">
              <a:rPr lang="en-GB" smtClean="0">
                <a:latin typeface="Calibri"/>
              </a:rPr>
              <a:pPr defTabSz="914400"/>
              <a:t>‹#›</a:t>
            </a:fld>
            <a:endParaRPr lang="en-GB" dirty="0">
              <a:latin typeface="Calibri"/>
            </a:endParaRPr>
          </a:p>
        </p:txBody>
      </p:sp>
      <p:sp>
        <p:nvSpPr>
          <p:cNvPr id="7" name="Rectangle 2"/>
          <p:cNvSpPr>
            <a:spLocks noChangeArrowheads="1"/>
          </p:cNvSpPr>
          <p:nvPr/>
        </p:nvSpPr>
        <p:spPr bwMode="auto">
          <a:xfrm>
            <a:off x="4" y="-1321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a:endParaRPr lang="en-GB">
              <a:solidFill>
                <a:prstClr val="black"/>
              </a:solidFill>
              <a:latin typeface="Calibri"/>
            </a:endParaRPr>
          </a:p>
        </p:txBody>
      </p:sp>
      <p:grpSp>
        <p:nvGrpSpPr>
          <p:cNvPr id="31" name="Group 30"/>
          <p:cNvGrpSpPr/>
          <p:nvPr userDrawn="1"/>
        </p:nvGrpSpPr>
        <p:grpSpPr>
          <a:xfrm>
            <a:off x="467544" y="4681985"/>
            <a:ext cx="1908720" cy="400110"/>
            <a:chOff x="3671392" y="6274576"/>
            <a:chExt cx="1908720" cy="533478"/>
          </a:xfrm>
        </p:grpSpPr>
        <p:pic>
          <p:nvPicPr>
            <p:cNvPr id="2049" name="Picture 3" descr="Logo-small"/>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671392" y="6381328"/>
              <a:ext cx="360040" cy="31548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p:cNvSpPr>
              <a:spLocks noChangeArrowheads="1"/>
            </p:cNvSpPr>
            <p:nvPr/>
          </p:nvSpPr>
          <p:spPr bwMode="auto">
            <a:xfrm>
              <a:off x="3995936" y="6274576"/>
              <a:ext cx="1584176" cy="533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r>
                <a:rPr lang="en-GB" sz="800" b="1" dirty="0">
                  <a:solidFill>
                    <a:srgbClr val="7F1416"/>
                  </a:solidFill>
                  <a:latin typeface="Verdana" pitchFamily="34" charset="0"/>
                  <a:ea typeface="Times New Roman" pitchFamily="18" charset="0"/>
                  <a:cs typeface="Times New Roman" pitchFamily="18" charset="0"/>
                </a:rPr>
                <a:t>Shelter Cluster – Iraq</a:t>
              </a:r>
              <a:endParaRPr lang="en-GB" sz="600" dirty="0">
                <a:solidFill>
                  <a:prstClr val="black"/>
                </a:solidFill>
                <a:latin typeface="Arial" pitchFamily="34" charset="0"/>
                <a:cs typeface="Arial" pitchFamily="34" charset="0"/>
              </a:endParaRPr>
            </a:p>
            <a:p>
              <a:pPr defTabSz="914400" eaLnBrk="0" fontAlgn="base" hangingPunct="0">
                <a:spcBef>
                  <a:spcPct val="0"/>
                </a:spcBef>
                <a:spcAft>
                  <a:spcPct val="0"/>
                </a:spcAft>
              </a:pPr>
              <a:r>
                <a:rPr lang="en-GB" sz="600" dirty="0" err="1">
                  <a:solidFill>
                    <a:srgbClr val="7F1416"/>
                  </a:solidFill>
                  <a:latin typeface="Verdana" pitchFamily="34" charset="0"/>
                  <a:ea typeface="Times New Roman" pitchFamily="18" charset="0"/>
                  <a:cs typeface="Times New Roman" pitchFamily="18" charset="0"/>
                </a:rPr>
                <a:t>sheltercluster.org</a:t>
              </a:r>
              <a:endParaRPr lang="en-GB" sz="600" dirty="0">
                <a:solidFill>
                  <a:prstClr val="black"/>
                </a:solidFill>
                <a:latin typeface="Arial" pitchFamily="34" charset="0"/>
                <a:cs typeface="Arial" pitchFamily="34" charset="0"/>
              </a:endParaRPr>
            </a:p>
            <a:p>
              <a:pPr defTabSz="914400" eaLnBrk="0" fontAlgn="base" hangingPunct="0">
                <a:spcBef>
                  <a:spcPct val="0"/>
                </a:spcBef>
                <a:spcAft>
                  <a:spcPct val="0"/>
                </a:spcAft>
              </a:pPr>
              <a:r>
                <a:rPr lang="en-GB" sz="600" dirty="0">
                  <a:solidFill>
                    <a:srgbClr val="595959"/>
                  </a:solidFill>
                  <a:latin typeface="Verdana" pitchFamily="34" charset="0"/>
                  <a:ea typeface="Times New Roman" pitchFamily="18" charset="0"/>
                  <a:cs typeface="Times New Roman" pitchFamily="18" charset="0"/>
                </a:rPr>
                <a:t>Coordinating Humanitarian Shelter</a:t>
              </a:r>
              <a:endParaRPr lang="en-GB" dirty="0">
                <a:solidFill>
                  <a:prstClr val="black"/>
                </a:solidFill>
                <a:latin typeface="Arial" pitchFamily="34" charset="0"/>
                <a:cs typeface="Arial" pitchFamily="34" charset="0"/>
              </a:endParaRPr>
            </a:p>
          </p:txBody>
        </p:sp>
      </p:grpSp>
      <p:sp>
        <p:nvSpPr>
          <p:cNvPr id="11" name="Rectangle 10"/>
          <p:cNvSpPr/>
          <p:nvPr userDrawn="1"/>
        </p:nvSpPr>
        <p:spPr>
          <a:xfrm>
            <a:off x="0" y="0"/>
            <a:ext cx="9144000" cy="87474"/>
          </a:xfrm>
          <a:prstGeom prst="rect">
            <a:avLst/>
          </a:prstGeom>
          <a:solidFill>
            <a:srgbClr val="7F1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a:solidFill>
                <a:prstClr val="white"/>
              </a:solidFill>
              <a:latin typeface="Calibri"/>
            </a:endParaRPr>
          </a:p>
        </p:txBody>
      </p:sp>
      <p:sp>
        <p:nvSpPr>
          <p:cNvPr id="12" name="Rectangle 2"/>
          <p:cNvSpPr>
            <a:spLocks noChangeArrowheads="1"/>
          </p:cNvSpPr>
          <p:nvPr userDrawn="1"/>
        </p:nvSpPr>
        <p:spPr bwMode="auto">
          <a:xfrm>
            <a:off x="4" y="-1321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a:endParaRPr lang="en-GB">
              <a:solidFill>
                <a:prstClr val="black"/>
              </a:solidFill>
              <a:latin typeface="Calibri"/>
            </a:endParaRPr>
          </a:p>
        </p:txBody>
      </p:sp>
      <p:sp>
        <p:nvSpPr>
          <p:cNvPr id="16" name="Rectangle 15"/>
          <p:cNvSpPr/>
          <p:nvPr userDrawn="1"/>
        </p:nvSpPr>
        <p:spPr>
          <a:xfrm>
            <a:off x="0" y="0"/>
            <a:ext cx="9144000" cy="87474"/>
          </a:xfrm>
          <a:prstGeom prst="rect">
            <a:avLst/>
          </a:prstGeom>
          <a:solidFill>
            <a:srgbClr val="7F1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a:solidFill>
                <a:prstClr val="white"/>
              </a:solidFill>
              <a:latin typeface="Calibri"/>
            </a:endParaRPr>
          </a:p>
        </p:txBody>
      </p:sp>
      <p:sp>
        <p:nvSpPr>
          <p:cNvPr id="20" name="Rectangle 19"/>
          <p:cNvSpPr/>
          <p:nvPr userDrawn="1"/>
        </p:nvSpPr>
        <p:spPr>
          <a:xfrm>
            <a:off x="0" y="5056026"/>
            <a:ext cx="1836000" cy="87474"/>
          </a:xfrm>
          <a:prstGeom prst="rect">
            <a:avLst/>
          </a:prstGeom>
          <a:solidFill>
            <a:srgbClr val="0431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a:solidFill>
                <a:prstClr val="black"/>
              </a:solidFill>
              <a:latin typeface="Calibri"/>
            </a:endParaRPr>
          </a:p>
        </p:txBody>
      </p:sp>
      <p:sp>
        <p:nvSpPr>
          <p:cNvPr id="27" name="Rectangle 26"/>
          <p:cNvSpPr/>
          <p:nvPr userDrawn="1"/>
        </p:nvSpPr>
        <p:spPr>
          <a:xfrm>
            <a:off x="1836000" y="5056026"/>
            <a:ext cx="1836000" cy="87474"/>
          </a:xfrm>
          <a:prstGeom prst="rect">
            <a:avLst/>
          </a:prstGeom>
          <a:solidFill>
            <a:srgbClr val="459F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a:solidFill>
                <a:prstClr val="black"/>
              </a:solidFill>
              <a:latin typeface="Calibri"/>
            </a:endParaRPr>
          </a:p>
        </p:txBody>
      </p:sp>
      <p:sp>
        <p:nvSpPr>
          <p:cNvPr id="28" name="Rectangle 27"/>
          <p:cNvSpPr/>
          <p:nvPr userDrawn="1"/>
        </p:nvSpPr>
        <p:spPr>
          <a:xfrm>
            <a:off x="3672000" y="5056026"/>
            <a:ext cx="1836000" cy="87474"/>
          </a:xfrm>
          <a:prstGeom prst="rect">
            <a:avLst/>
          </a:prstGeom>
          <a:solidFill>
            <a:srgbClr val="7F1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a:solidFill>
                <a:prstClr val="black"/>
              </a:solidFill>
              <a:latin typeface="Calibri"/>
            </a:endParaRPr>
          </a:p>
        </p:txBody>
      </p:sp>
      <p:sp>
        <p:nvSpPr>
          <p:cNvPr id="29" name="Rectangle 28"/>
          <p:cNvSpPr/>
          <p:nvPr userDrawn="1"/>
        </p:nvSpPr>
        <p:spPr>
          <a:xfrm>
            <a:off x="5508000" y="5056026"/>
            <a:ext cx="1836000" cy="87474"/>
          </a:xfrm>
          <a:prstGeom prst="rect">
            <a:avLst/>
          </a:prstGeom>
          <a:solidFill>
            <a:srgbClr val="459F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a:solidFill>
                <a:prstClr val="black"/>
              </a:solidFill>
              <a:latin typeface="Calibri"/>
            </a:endParaRPr>
          </a:p>
        </p:txBody>
      </p:sp>
      <p:sp>
        <p:nvSpPr>
          <p:cNvPr id="30" name="Rectangle 29"/>
          <p:cNvSpPr/>
          <p:nvPr userDrawn="1"/>
        </p:nvSpPr>
        <p:spPr>
          <a:xfrm>
            <a:off x="7326256" y="5056026"/>
            <a:ext cx="1836000" cy="87474"/>
          </a:xfrm>
          <a:prstGeom prst="rect">
            <a:avLst/>
          </a:prstGeom>
          <a:solidFill>
            <a:srgbClr val="0431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GB">
              <a:solidFill>
                <a:prstClr val="black"/>
              </a:solidFill>
              <a:latin typeface="Calibri"/>
            </a:endParaRPr>
          </a:p>
        </p:txBody>
      </p:sp>
    </p:spTree>
    <p:extLst>
      <p:ext uri="{BB962C8B-B14F-4D97-AF65-F5344CB8AC3E}">
        <p14:creationId xmlns:p14="http://schemas.microsoft.com/office/powerpoint/2010/main" val="2466227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p:txStyles>
    <p:titleStyle>
      <a:lvl1pPr algn="ctr" defTabSz="914400" rtl="0" eaLnBrk="1" latinLnBrk="0" hangingPunct="1">
        <a:spcBef>
          <a:spcPct val="0"/>
        </a:spcBef>
        <a:buNone/>
        <a:defRPr sz="3600" b="1" kern="1200">
          <a:solidFill>
            <a:srgbClr val="04314C"/>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Clr>
          <a:srgbClr val="7F1416"/>
        </a:buClr>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7F1416"/>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7F1416"/>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7F1416"/>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7F1416"/>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eltercluster.org/response/iraq"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www.iom.int/procurement-opportunities"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iom.int/procurement-opportunities" TargetMode="Externa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Word_Document1.docx"/><Relationship Id="rId5" Type="http://schemas.openxmlformats.org/officeDocument/2006/relationships/image" Target="../media/image7.e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heltercluster.org/response/iraq"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8" Type="http://schemas.openxmlformats.org/officeDocument/2006/relationships/hyperlink" Target="mailto:coordroving.iraq@sheltercluster.org" TargetMode="External"/><Relationship Id="rId13" Type="http://schemas.openxmlformats.org/officeDocument/2006/relationships/image" Target="../media/image5.png"/><Relationship Id="rId3" Type="http://schemas.openxmlformats.org/officeDocument/2006/relationships/hyperlink" Target="mailto:im2.iraq@sheltercluster.org" TargetMode="External"/><Relationship Id="rId7" Type="http://schemas.openxmlformats.org/officeDocument/2006/relationships/hyperlink" Target="mailto:im3.iraq@sheltercluster.org" TargetMode="External"/><Relationship Id="rId12" Type="http://schemas.openxmlformats.org/officeDocument/2006/relationships/image" Target="../media/image4.jpeg"/><Relationship Id="rId2" Type="http://schemas.openxmlformats.org/officeDocument/2006/relationships/hyperlink" Target="mailto:coord.iraq@sheltercluster.org" TargetMode="External"/><Relationship Id="rId1" Type="http://schemas.openxmlformats.org/officeDocument/2006/relationships/slideLayout" Target="../slideLayouts/slideLayout2.xml"/><Relationship Id="rId6" Type="http://schemas.openxmlformats.org/officeDocument/2006/relationships/hyperlink" Target="mailto:coord2.iraq@sheltercluster.org" TargetMode="External"/><Relationship Id="rId11" Type="http://schemas.openxmlformats.org/officeDocument/2006/relationships/image" Target="../media/image3.png"/><Relationship Id="rId5" Type="http://schemas.openxmlformats.org/officeDocument/2006/relationships/hyperlink" Target="mailto:coord3.iraq@sheltercluster.org" TargetMode="External"/><Relationship Id="rId10" Type="http://schemas.openxmlformats.org/officeDocument/2006/relationships/image" Target="../media/image2.png"/><Relationship Id="rId4" Type="http://schemas.openxmlformats.org/officeDocument/2006/relationships/hyperlink" Target="mailto:coord4.iraq@sheltercluster.org" TargetMode="External"/><Relationship Id="rId9" Type="http://schemas.openxmlformats.org/officeDocument/2006/relationships/hyperlink" Target="mailto:snrnatassot.iraq@sheltercluster.org" TargetMode="External"/><Relationship Id="rId14"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ocs.google.com/spreadsheets/d/1XmVshKpVUtXNj7leAyyzpxdj6v5jkFvGkfF3fZr8UU4/edit#gid=0" TargetMode="External"/><Relationship Id="rId2" Type="http://schemas.openxmlformats.org/officeDocument/2006/relationships/hyperlink" Target="mailto:iraq@sheltercluster.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3654" y="4757650"/>
            <a:ext cx="6061167" cy="323165"/>
          </a:xfrm>
          <a:prstGeom prst="rect">
            <a:avLst/>
          </a:prstGeom>
        </p:spPr>
        <p:txBody>
          <a:bodyPr wrap="square">
            <a:spAutoFit/>
          </a:bodyPr>
          <a:lstStyle/>
          <a:p>
            <a:r>
              <a:rPr lang="en-US" sz="1500" dirty="0">
                <a:latin typeface="Calibri Light" panose="020F0302020204030204" pitchFamily="34" charset="0"/>
                <a:hlinkClick r:id="rId3"/>
              </a:rPr>
              <a:t>http://</a:t>
            </a:r>
            <a:r>
              <a:rPr lang="en-US" sz="1500" dirty="0" smtClean="0">
                <a:latin typeface="Calibri Light" panose="020F0302020204030204" pitchFamily="34" charset="0"/>
                <a:hlinkClick r:id="rId3"/>
              </a:rPr>
              <a:t>sheltercluster.org/response/iraq</a:t>
            </a:r>
            <a:r>
              <a:rPr lang="en-US" sz="1500" dirty="0" smtClean="0">
                <a:latin typeface="Calibri Light" panose="020F0302020204030204" pitchFamily="34" charset="0"/>
              </a:rPr>
              <a:t> </a:t>
            </a:r>
            <a:endParaRPr lang="en-US" sz="1500" dirty="0">
              <a:latin typeface="Calibri Light" panose="020F0302020204030204" pitchFamily="34" charset="0"/>
            </a:endParaRPr>
          </a:p>
        </p:txBody>
      </p:sp>
      <p:sp>
        <p:nvSpPr>
          <p:cNvPr id="3" name="Rectangle 2"/>
          <p:cNvSpPr/>
          <p:nvPr/>
        </p:nvSpPr>
        <p:spPr>
          <a:xfrm>
            <a:off x="31045" y="12558"/>
            <a:ext cx="9089409" cy="461665"/>
          </a:xfrm>
          <a:prstGeom prst="rect">
            <a:avLst/>
          </a:prstGeom>
        </p:spPr>
        <p:txBody>
          <a:bodyPr wrap="square">
            <a:spAutoFit/>
          </a:bodyPr>
          <a:lstStyle/>
          <a:p>
            <a:pPr algn="ctr" defTabSz="914400">
              <a:spcBef>
                <a:spcPct val="0"/>
              </a:spcBef>
            </a:pPr>
            <a:r>
              <a:rPr lang="en-US" sz="2400" dirty="0">
                <a:solidFill>
                  <a:srgbClr val="0070C0"/>
                </a:solidFill>
                <a:latin typeface="Calibri Light" panose="020F0302020204030204" pitchFamily="34" charset="0"/>
                <a:ea typeface="Verdana" pitchFamily="34" charset="0"/>
                <a:cs typeface="Verdana" pitchFamily="34" charset="0"/>
              </a:rPr>
              <a:t>Sub-National Shelter &amp; NFI Cluster Coordination meeting for C&amp;S</a:t>
            </a:r>
          </a:p>
        </p:txBody>
      </p:sp>
      <p:sp>
        <p:nvSpPr>
          <p:cNvPr id="5" name="Rectangle 4"/>
          <p:cNvSpPr/>
          <p:nvPr/>
        </p:nvSpPr>
        <p:spPr>
          <a:xfrm>
            <a:off x="724827" y="613287"/>
            <a:ext cx="7869046" cy="4185761"/>
          </a:xfrm>
          <a:prstGeom prst="rect">
            <a:avLst/>
          </a:prstGeom>
        </p:spPr>
        <p:txBody>
          <a:bodyPr wrap="square">
            <a:spAutoFit/>
          </a:bodyPr>
          <a:lstStyle/>
          <a:p>
            <a:r>
              <a:rPr lang="en-US" dirty="0"/>
              <a:t>1.	</a:t>
            </a:r>
            <a:r>
              <a:rPr lang="en-US" dirty="0">
                <a:latin typeface="Calibri Light" panose="020F0302020204030204" pitchFamily="34" charset="0"/>
              </a:rPr>
              <a:t>Review of minutes of previous meeting</a:t>
            </a:r>
          </a:p>
          <a:p>
            <a:r>
              <a:rPr lang="en-US" dirty="0">
                <a:latin typeface="Calibri Light" panose="020F0302020204030204" pitchFamily="34" charset="0"/>
              </a:rPr>
              <a:t>2.	 2018 HNO / HRP Process</a:t>
            </a:r>
          </a:p>
          <a:p>
            <a:r>
              <a:rPr lang="en-US" dirty="0">
                <a:latin typeface="Calibri Light" panose="020F0302020204030204" pitchFamily="34" charset="0"/>
              </a:rPr>
              <a:t>3.	Western Anbar Influx Updates</a:t>
            </a:r>
          </a:p>
          <a:p>
            <a:r>
              <a:rPr lang="en-US" dirty="0">
                <a:latin typeface="Calibri Light" panose="020F0302020204030204" pitchFamily="34" charset="0"/>
              </a:rPr>
              <a:t>4.	Issues</a:t>
            </a:r>
          </a:p>
          <a:p>
            <a:r>
              <a:rPr lang="en-US" dirty="0">
                <a:latin typeface="Calibri Light" panose="020F0302020204030204" pitchFamily="34" charset="0"/>
              </a:rPr>
              <a:t>              a.) Pre Positioning for Anbar / Salah a Din (Updates)</a:t>
            </a:r>
          </a:p>
          <a:p>
            <a:r>
              <a:rPr lang="en-US" dirty="0">
                <a:latin typeface="Calibri Light" panose="020F0302020204030204" pitchFamily="34" charset="0"/>
              </a:rPr>
              <a:t>              b.)  Available plots in Anbar Camps (latest version)</a:t>
            </a:r>
          </a:p>
          <a:p>
            <a:r>
              <a:rPr lang="en-US" dirty="0">
                <a:latin typeface="Calibri Light" panose="020F0302020204030204" pitchFamily="34" charset="0"/>
              </a:rPr>
              <a:t>              c.) Summer activities –Gap Analysis (latest version)</a:t>
            </a:r>
          </a:p>
          <a:p>
            <a:r>
              <a:rPr lang="en-US" dirty="0">
                <a:latin typeface="Calibri Light" panose="020F0302020204030204" pitchFamily="34" charset="0"/>
              </a:rPr>
              <a:t>              d.) Tent Replacement (Kilo 18, AAF camps etc.) </a:t>
            </a:r>
          </a:p>
          <a:p>
            <a:r>
              <a:rPr lang="en-US" dirty="0">
                <a:latin typeface="Calibri Light" panose="020F0302020204030204" pitchFamily="34" charset="0"/>
              </a:rPr>
              <a:t>e.) </a:t>
            </a:r>
            <a:r>
              <a:rPr lang="en-US" dirty="0" err="1">
                <a:latin typeface="Calibri Light" panose="020F0302020204030204" pitchFamily="34" charset="0"/>
              </a:rPr>
              <a:t>Winterisation</a:t>
            </a:r>
            <a:r>
              <a:rPr lang="en-US" dirty="0">
                <a:latin typeface="Calibri Light" panose="020F0302020204030204" pitchFamily="34" charset="0"/>
              </a:rPr>
              <a:t> Plans (Partner assessments) </a:t>
            </a:r>
          </a:p>
          <a:p>
            <a:r>
              <a:rPr lang="en-US" dirty="0">
                <a:latin typeface="Calibri Light" panose="020F0302020204030204" pitchFamily="34" charset="0"/>
              </a:rPr>
              <a:t>5. Governorate Updates</a:t>
            </a:r>
          </a:p>
          <a:p>
            <a:r>
              <a:rPr lang="en-US" dirty="0">
                <a:latin typeface="Calibri Light" panose="020F0302020204030204" pitchFamily="34" charset="0"/>
              </a:rPr>
              <a:t>6. </a:t>
            </a:r>
            <a:r>
              <a:rPr lang="en-US" dirty="0" err="1" smtClean="0">
                <a:latin typeface="Calibri Light" panose="020F0302020204030204" pitchFamily="34" charset="0"/>
              </a:rPr>
              <a:t>AoB</a:t>
            </a:r>
            <a:endParaRPr lang="en-US" dirty="0" smtClean="0">
              <a:latin typeface="Calibri Light" panose="020F0302020204030204" pitchFamily="34" charset="0"/>
            </a:endParaRPr>
          </a:p>
          <a:p>
            <a:pPr marL="285750" indent="-285750">
              <a:buFont typeface="Arial" panose="020B0604020202020204" pitchFamily="34" charset="0"/>
              <a:buChar char="•"/>
            </a:pPr>
            <a:r>
              <a:rPr lang="en-US" dirty="0">
                <a:latin typeface="Calibri Light" panose="020F0302020204030204" pitchFamily="34" charset="0"/>
              </a:rPr>
              <a:t>	“Request for Expression of Interest” on IOM website:</a:t>
            </a:r>
          </a:p>
          <a:p>
            <a:r>
              <a:rPr lang="en-US" dirty="0" smtClean="0">
                <a:latin typeface="Calibri Light" panose="020F0302020204030204" pitchFamily="34" charset="0"/>
              </a:rPr>
              <a:t>           </a:t>
            </a:r>
            <a:r>
              <a:rPr lang="en-US" sz="1400" dirty="0" smtClean="0">
                <a:solidFill>
                  <a:srgbClr val="FF0000"/>
                </a:solidFill>
                <a:latin typeface="Calibri Light" panose="020F0302020204030204" pitchFamily="34" charset="0"/>
                <a:hlinkClick r:id="rId4"/>
              </a:rPr>
              <a:t>https</a:t>
            </a:r>
            <a:r>
              <a:rPr lang="en-US" sz="1400" dirty="0">
                <a:solidFill>
                  <a:srgbClr val="FF0000"/>
                </a:solidFill>
                <a:latin typeface="Calibri Light" panose="020F0302020204030204" pitchFamily="34" charset="0"/>
                <a:hlinkClick r:id="rId4"/>
              </a:rPr>
              <a:t>://</a:t>
            </a:r>
            <a:r>
              <a:rPr lang="en-US" sz="1400" dirty="0" smtClean="0">
                <a:solidFill>
                  <a:srgbClr val="FF0000"/>
                </a:solidFill>
                <a:latin typeface="Calibri Light" panose="020F0302020204030204" pitchFamily="34" charset="0"/>
                <a:hlinkClick r:id="rId4"/>
              </a:rPr>
              <a:t>www.iom.int/procurement-opportunities</a:t>
            </a:r>
            <a:endParaRPr lang="en-US" sz="1400" dirty="0" smtClean="0">
              <a:solidFill>
                <a:srgbClr val="FF0000"/>
              </a:solidFill>
              <a:latin typeface="Calibri Light" panose="020F0302020204030204" pitchFamily="34" charset="0"/>
            </a:endParaRPr>
          </a:p>
          <a:p>
            <a:endParaRPr lang="en-US" sz="1400" dirty="0">
              <a:solidFill>
                <a:srgbClr val="FF0000"/>
              </a:solidFill>
              <a:latin typeface="Calibri Light" panose="020F0302020204030204" pitchFamily="34" charset="0"/>
            </a:endParaRPr>
          </a:p>
          <a:p>
            <a:pPr algn="r"/>
            <a:r>
              <a:rPr lang="en-US" i="1" dirty="0" smtClean="0">
                <a:solidFill>
                  <a:schemeClr val="tx1">
                    <a:lumMod val="65000"/>
                    <a:lumOff val="35000"/>
                  </a:schemeClr>
                </a:solidFill>
                <a:latin typeface="Calibri Light" panose="020F0302020204030204" pitchFamily="34" charset="0"/>
              </a:rPr>
              <a:t>Wednesday</a:t>
            </a:r>
            <a:r>
              <a:rPr lang="en-US" i="1" dirty="0">
                <a:solidFill>
                  <a:schemeClr val="tx1">
                    <a:lumMod val="65000"/>
                    <a:lumOff val="35000"/>
                  </a:schemeClr>
                </a:solidFill>
                <a:latin typeface="Calibri Light" panose="020F0302020204030204" pitchFamily="34" charset="0"/>
              </a:rPr>
              <a:t>, 9</a:t>
            </a:r>
            <a:r>
              <a:rPr lang="en-US" i="1" baseline="30000" dirty="0">
                <a:solidFill>
                  <a:schemeClr val="tx1">
                    <a:lumMod val="65000"/>
                    <a:lumOff val="35000"/>
                  </a:schemeClr>
                </a:solidFill>
                <a:latin typeface="Calibri Light" panose="020F0302020204030204" pitchFamily="34" charset="0"/>
              </a:rPr>
              <a:t>th</a:t>
            </a:r>
            <a:r>
              <a:rPr lang="en-US" i="1" dirty="0">
                <a:solidFill>
                  <a:schemeClr val="tx1">
                    <a:lumMod val="65000"/>
                    <a:lumOff val="35000"/>
                  </a:schemeClr>
                </a:solidFill>
                <a:latin typeface="Calibri Light" panose="020F0302020204030204" pitchFamily="34" charset="0"/>
              </a:rPr>
              <a:t>  August 2017</a:t>
            </a:r>
            <a:endParaRPr lang="en-US" dirty="0">
              <a:latin typeface="Calibri Light" panose="020F0302020204030204" pitchFamily="34" charset="0"/>
            </a:endParaRPr>
          </a:p>
        </p:txBody>
      </p:sp>
    </p:spTree>
    <p:extLst>
      <p:ext uri="{BB962C8B-B14F-4D97-AF65-F5344CB8AC3E}">
        <p14:creationId xmlns:p14="http://schemas.microsoft.com/office/powerpoint/2010/main" val="3092182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527823"/>
            <a:ext cx="8229600" cy="4066800"/>
          </a:xfrm>
        </p:spPr>
        <p:txBody>
          <a:bodyPr>
            <a:noAutofit/>
          </a:bodyPr>
          <a:lstStyle/>
          <a:p>
            <a:pPr marL="0" indent="0" algn="ctr">
              <a:buNone/>
            </a:pPr>
            <a:endParaRPr lang="en-US" sz="2000" i="1" dirty="0" smtClean="0">
              <a:solidFill>
                <a:schemeClr val="tx1">
                  <a:lumMod val="75000"/>
                  <a:lumOff val="25000"/>
                </a:schemeClr>
              </a:solidFill>
              <a:latin typeface="Calibri Light" panose="020F0302020204030204" pitchFamily="34" charset="0"/>
            </a:endParaRPr>
          </a:p>
          <a:p>
            <a:r>
              <a:rPr lang="en-US" sz="2000" i="1" dirty="0">
                <a:solidFill>
                  <a:schemeClr val="tx1">
                    <a:lumMod val="75000"/>
                    <a:lumOff val="25000"/>
                  </a:schemeClr>
                </a:solidFill>
                <a:latin typeface="Calibri Light" panose="020F0302020204030204" pitchFamily="34" charset="0"/>
              </a:rPr>
              <a:t>Request for Expression of Interest” on IOM website</a:t>
            </a:r>
            <a:r>
              <a:rPr lang="en-US" sz="2000" i="1" dirty="0" smtClean="0">
                <a:solidFill>
                  <a:schemeClr val="tx1">
                    <a:lumMod val="75000"/>
                    <a:lumOff val="25000"/>
                  </a:schemeClr>
                </a:solidFill>
                <a:latin typeface="Calibri Light" panose="020F0302020204030204" pitchFamily="34" charset="0"/>
              </a:rPr>
              <a:t>:    </a:t>
            </a:r>
            <a:r>
              <a:rPr lang="en-US" sz="2000" i="1" dirty="0">
                <a:solidFill>
                  <a:schemeClr val="tx1">
                    <a:lumMod val="75000"/>
                    <a:lumOff val="25000"/>
                  </a:schemeClr>
                </a:solidFill>
                <a:latin typeface="Calibri Light" panose="020F0302020204030204" pitchFamily="34" charset="0"/>
                <a:hlinkClick r:id="rId3"/>
              </a:rPr>
              <a:t>https://</a:t>
            </a:r>
            <a:r>
              <a:rPr lang="en-US" sz="2000" i="1" dirty="0" smtClean="0">
                <a:solidFill>
                  <a:schemeClr val="tx1">
                    <a:lumMod val="75000"/>
                    <a:lumOff val="25000"/>
                  </a:schemeClr>
                </a:solidFill>
                <a:latin typeface="Calibri Light" panose="020F0302020204030204" pitchFamily="34" charset="0"/>
                <a:hlinkClick r:id="rId3"/>
              </a:rPr>
              <a:t>www.iom.int/procurement-opportunities</a:t>
            </a:r>
            <a:endParaRPr lang="en-US" sz="2000" i="1" dirty="0" smtClean="0">
              <a:solidFill>
                <a:schemeClr val="tx1">
                  <a:lumMod val="75000"/>
                  <a:lumOff val="25000"/>
                </a:schemeClr>
              </a:solidFill>
              <a:latin typeface="Calibri Light" panose="020F0302020204030204" pitchFamily="34" charset="0"/>
            </a:endParaRPr>
          </a:p>
          <a:p>
            <a:pPr marL="0" indent="0">
              <a:buNone/>
            </a:pPr>
            <a:endParaRPr lang="en-US" sz="2000" i="1" dirty="0" smtClean="0">
              <a:solidFill>
                <a:schemeClr val="tx1">
                  <a:lumMod val="75000"/>
                  <a:lumOff val="25000"/>
                </a:schemeClr>
              </a:solidFill>
              <a:latin typeface="Calibri Light" panose="020F0302020204030204" pitchFamily="34" charset="0"/>
            </a:endParaRPr>
          </a:p>
          <a:p>
            <a:r>
              <a:rPr lang="en-US" sz="2000" i="1" dirty="0" err="1" smtClean="0">
                <a:solidFill>
                  <a:schemeClr val="tx1">
                    <a:lumMod val="75000"/>
                    <a:lumOff val="25000"/>
                  </a:schemeClr>
                </a:solidFill>
                <a:latin typeface="Calibri Light" panose="020F0302020204030204" pitchFamily="34" charset="0"/>
              </a:rPr>
              <a:t>ToRs</a:t>
            </a:r>
            <a:r>
              <a:rPr lang="en-US" sz="2000" i="1" dirty="0" smtClean="0">
                <a:solidFill>
                  <a:schemeClr val="tx1">
                    <a:lumMod val="75000"/>
                    <a:lumOff val="25000"/>
                  </a:schemeClr>
                </a:solidFill>
                <a:latin typeface="Calibri Light" panose="020F0302020204030204" pitchFamily="34" charset="0"/>
              </a:rPr>
              <a:t> </a:t>
            </a:r>
            <a:endParaRPr lang="en-US" sz="2000" i="1" dirty="0">
              <a:solidFill>
                <a:schemeClr val="tx1">
                  <a:lumMod val="75000"/>
                  <a:lumOff val="25000"/>
                </a:schemeClr>
              </a:solidFill>
              <a:latin typeface="Calibri Light" panose="020F0302020204030204" pitchFamily="34" charset="0"/>
            </a:endParaRPr>
          </a:p>
          <a:p>
            <a:pPr marL="0" indent="0" algn="ctr">
              <a:buNone/>
            </a:pPr>
            <a:endParaRPr lang="en-US" sz="2000" i="1" dirty="0" smtClean="0">
              <a:solidFill>
                <a:schemeClr val="tx1">
                  <a:lumMod val="75000"/>
                  <a:lumOff val="25000"/>
                </a:schemeClr>
              </a:solidFill>
              <a:latin typeface="Calibri Light" panose="020F0302020204030204" pitchFamily="34" charset="0"/>
            </a:endParaRPr>
          </a:p>
          <a:p>
            <a:pPr marL="0" indent="0" algn="ctr">
              <a:buNone/>
            </a:pPr>
            <a:endParaRPr lang="en-US" sz="2000" i="1" dirty="0" smtClean="0">
              <a:solidFill>
                <a:schemeClr val="tx1">
                  <a:lumMod val="75000"/>
                  <a:lumOff val="25000"/>
                </a:schemeClr>
              </a:solidFill>
              <a:latin typeface="Calibri Light" panose="020F0302020204030204" pitchFamily="34" charset="0"/>
            </a:endParaRPr>
          </a:p>
          <a:p>
            <a:pPr marL="0" indent="0" algn="ctr">
              <a:buNone/>
            </a:pPr>
            <a:endParaRPr lang="en-US" sz="2000" i="1" dirty="0">
              <a:solidFill>
                <a:schemeClr val="tx1">
                  <a:lumMod val="75000"/>
                  <a:lumOff val="25000"/>
                </a:schemeClr>
              </a:solidFill>
              <a:latin typeface="Calibri Light" panose="020F0302020204030204" pitchFamily="34" charset="0"/>
            </a:endParaRPr>
          </a:p>
          <a:p>
            <a:pPr marL="0" indent="0" algn="ctr">
              <a:buNone/>
            </a:pPr>
            <a:endParaRPr lang="en-US" sz="2000" i="1" dirty="0">
              <a:solidFill>
                <a:schemeClr val="tx1">
                  <a:lumMod val="75000"/>
                  <a:lumOff val="25000"/>
                </a:schemeClr>
              </a:solidFill>
              <a:latin typeface="Calibri Light" panose="020F0302020204030204" pitchFamily="34" charset="0"/>
            </a:endParaRPr>
          </a:p>
          <a:p>
            <a:pPr marL="0" indent="0" algn="ctr">
              <a:buNone/>
            </a:pPr>
            <a:r>
              <a:rPr lang="en-US" sz="2000" i="1" dirty="0" smtClean="0">
                <a:solidFill>
                  <a:schemeClr val="tx1">
                    <a:lumMod val="75000"/>
                    <a:lumOff val="25000"/>
                  </a:schemeClr>
                </a:solidFill>
                <a:latin typeface="Calibri Light" panose="020F0302020204030204" pitchFamily="34" charset="0"/>
              </a:rPr>
              <a:t>Next </a:t>
            </a:r>
            <a:r>
              <a:rPr lang="en-US" sz="2000" i="1" dirty="0" smtClean="0">
                <a:solidFill>
                  <a:schemeClr val="tx1">
                    <a:lumMod val="75000"/>
                    <a:lumOff val="25000"/>
                  </a:schemeClr>
                </a:solidFill>
                <a:latin typeface="Calibri Light" panose="020F0302020204030204" pitchFamily="34" charset="0"/>
              </a:rPr>
              <a:t>meeting will be Wednesday 23</a:t>
            </a:r>
            <a:r>
              <a:rPr lang="en-US" sz="2000" i="1" baseline="30000" dirty="0" smtClean="0">
                <a:solidFill>
                  <a:schemeClr val="tx1">
                    <a:lumMod val="75000"/>
                    <a:lumOff val="25000"/>
                  </a:schemeClr>
                </a:solidFill>
                <a:latin typeface="Calibri Light" panose="020F0302020204030204" pitchFamily="34" charset="0"/>
              </a:rPr>
              <a:t>rd</a:t>
            </a:r>
            <a:r>
              <a:rPr lang="en-US" sz="2000" i="1" dirty="0" smtClean="0">
                <a:solidFill>
                  <a:schemeClr val="tx1">
                    <a:lumMod val="75000"/>
                    <a:lumOff val="25000"/>
                  </a:schemeClr>
                </a:solidFill>
                <a:latin typeface="Calibri Light" panose="020F0302020204030204" pitchFamily="34" charset="0"/>
              </a:rPr>
              <a:t> August , 12:30 pm </a:t>
            </a:r>
            <a:r>
              <a:rPr lang="en-US" sz="2000" i="1" dirty="0" smtClean="0">
                <a:solidFill>
                  <a:srgbClr val="FF0000"/>
                </a:solidFill>
                <a:latin typeface="Calibri Light" panose="020F0302020204030204" pitchFamily="34" charset="0"/>
              </a:rPr>
              <a:t>at RCC4</a:t>
            </a:r>
            <a:endParaRPr lang="en-US" sz="2000" i="1" dirty="0">
              <a:solidFill>
                <a:schemeClr val="tx1">
                  <a:lumMod val="75000"/>
                  <a:lumOff val="25000"/>
                </a:schemeClr>
              </a:solidFill>
              <a:latin typeface="Calibri Light" panose="020F0302020204030204" pitchFamily="34" charset="0"/>
            </a:endParaRPr>
          </a:p>
        </p:txBody>
      </p:sp>
      <p:sp>
        <p:nvSpPr>
          <p:cNvPr id="4" name="Slide Number Placeholder 3"/>
          <p:cNvSpPr>
            <a:spLocks noGrp="1"/>
          </p:cNvSpPr>
          <p:nvPr>
            <p:ph type="sldNum" sz="quarter" idx="12"/>
          </p:nvPr>
        </p:nvSpPr>
        <p:spPr/>
        <p:txBody>
          <a:bodyPr/>
          <a:lstStyle/>
          <a:p>
            <a:fld id="{1327C452-0D12-48F3-BB65-BBA3E6350F2C}" type="slidenum">
              <a:rPr lang="en-GB" smtClean="0">
                <a:latin typeface="Calibri"/>
              </a:rPr>
              <a:pPr/>
              <a:t>10</a:t>
            </a:fld>
            <a:endParaRPr lang="en-GB">
              <a:latin typeface="Calibri"/>
            </a:endParaRPr>
          </a:p>
        </p:txBody>
      </p:sp>
      <p:sp>
        <p:nvSpPr>
          <p:cNvPr id="6" name="Title 1"/>
          <p:cNvSpPr txBox="1">
            <a:spLocks/>
          </p:cNvSpPr>
          <p:nvPr/>
        </p:nvSpPr>
        <p:spPr>
          <a:xfrm>
            <a:off x="0" y="111510"/>
            <a:ext cx="8575829" cy="41631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b="1" kern="1200">
                <a:solidFill>
                  <a:srgbClr val="04314C"/>
                </a:solidFill>
                <a:latin typeface="Verdana" pitchFamily="34" charset="0"/>
                <a:ea typeface="Verdana" pitchFamily="34" charset="0"/>
                <a:cs typeface="Verdana" pitchFamily="34" charset="0"/>
              </a:defRPr>
            </a:lvl1pPr>
          </a:lstStyle>
          <a:p>
            <a:pPr algn="l"/>
            <a:r>
              <a:rPr lang="en-GB" sz="2000" b="0" dirty="0" smtClean="0">
                <a:solidFill>
                  <a:srgbClr val="0070C0"/>
                </a:solidFill>
                <a:latin typeface="Calibri Light" panose="020F0302020204030204" pitchFamily="34" charset="0"/>
              </a:rPr>
              <a:t>6. </a:t>
            </a:r>
            <a:r>
              <a:rPr lang="en-GB" sz="2000" b="0" dirty="0" err="1" smtClean="0">
                <a:solidFill>
                  <a:srgbClr val="0070C0"/>
                </a:solidFill>
                <a:latin typeface="Calibri Light" panose="020F0302020204030204" pitchFamily="34" charset="0"/>
              </a:rPr>
              <a:t>AoB</a:t>
            </a:r>
            <a:endParaRPr lang="en-US" sz="2000" b="0" dirty="0">
              <a:solidFill>
                <a:srgbClr val="C00000"/>
              </a:solidFill>
              <a:latin typeface="Calibri Light" panose="020F0302020204030204" pitchFamily="34" charset="0"/>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757392526"/>
              </p:ext>
            </p:extLst>
          </p:nvPr>
        </p:nvGraphicFramePr>
        <p:xfrm>
          <a:off x="3908425" y="538163"/>
          <a:ext cx="627063" cy="739775"/>
        </p:xfrm>
        <a:graphic>
          <a:graphicData uri="http://schemas.openxmlformats.org/presentationml/2006/ole">
            <mc:AlternateContent xmlns:mc="http://schemas.openxmlformats.org/markup-compatibility/2006">
              <mc:Choice xmlns:v="urn:schemas-microsoft-com:vml" Requires="v">
                <p:oleObj spid="_x0000_s3112" name="Document" r:id="rId4" imgW="627189" imgH="739419" progId="Word.Document.8">
                  <p:embed/>
                </p:oleObj>
              </mc:Choice>
              <mc:Fallback>
                <p:oleObj name="Document" r:id="rId4" imgW="627189" imgH="739419" progId="Word.Document.8">
                  <p:embed/>
                  <p:pic>
                    <p:nvPicPr>
                      <p:cNvPr id="0" name=""/>
                      <p:cNvPicPr/>
                      <p:nvPr/>
                    </p:nvPicPr>
                    <p:blipFill>
                      <a:blip r:embed="rId5"/>
                      <a:stretch>
                        <a:fillRect/>
                      </a:stretch>
                    </p:blipFill>
                    <p:spPr>
                      <a:xfrm>
                        <a:off x="3908425" y="538163"/>
                        <a:ext cx="627063" cy="7397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252212738"/>
              </p:ext>
            </p:extLst>
          </p:nvPr>
        </p:nvGraphicFramePr>
        <p:xfrm>
          <a:off x="2152185" y="1863725"/>
          <a:ext cx="1059366" cy="806450"/>
        </p:xfrm>
        <a:graphic>
          <a:graphicData uri="http://schemas.openxmlformats.org/presentationml/2006/ole">
            <mc:AlternateContent xmlns:mc="http://schemas.openxmlformats.org/markup-compatibility/2006">
              <mc:Choice xmlns:v="urn:schemas-microsoft-com:vml" Requires="v">
                <p:oleObj spid="_x0000_s3113" name="Document" showAsIcon="1" r:id="rId6" imgW="914400" imgH="806400" progId="Word.Document.12">
                  <p:embed/>
                </p:oleObj>
              </mc:Choice>
              <mc:Fallback>
                <p:oleObj name="Document" showAsIcon="1" r:id="rId6" imgW="914400" imgH="806400" progId="Word.Document.12">
                  <p:embed/>
                  <p:pic>
                    <p:nvPicPr>
                      <p:cNvPr id="0" name=""/>
                      <p:cNvPicPr/>
                      <p:nvPr/>
                    </p:nvPicPr>
                    <p:blipFill>
                      <a:blip r:embed="rId7"/>
                      <a:stretch>
                        <a:fillRect/>
                      </a:stretch>
                    </p:blipFill>
                    <p:spPr>
                      <a:xfrm>
                        <a:off x="2152185" y="1863725"/>
                        <a:ext cx="1059366" cy="806450"/>
                      </a:xfrm>
                      <a:prstGeom prst="rect">
                        <a:avLst/>
                      </a:prstGeom>
                    </p:spPr>
                  </p:pic>
                </p:oleObj>
              </mc:Fallback>
            </mc:AlternateContent>
          </a:graphicData>
        </a:graphic>
      </p:graphicFrame>
    </p:spTree>
    <p:extLst>
      <p:ext uri="{BB962C8B-B14F-4D97-AF65-F5344CB8AC3E}">
        <p14:creationId xmlns:p14="http://schemas.microsoft.com/office/powerpoint/2010/main" val="22064958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327C452-0D12-48F3-BB65-BBA3E6350F2C}" type="slidenum">
              <a:rPr lang="en-GB" smtClean="0">
                <a:latin typeface="Calibri"/>
              </a:rPr>
              <a:pPr/>
              <a:t>11</a:t>
            </a:fld>
            <a:endParaRPr lang="en-GB">
              <a:latin typeface="Calibri"/>
            </a:endParaRPr>
          </a:p>
        </p:txBody>
      </p:sp>
      <p:sp>
        <p:nvSpPr>
          <p:cNvPr id="8" name="Content Placeholder 2"/>
          <p:cNvSpPr>
            <a:spLocks noGrp="1"/>
          </p:cNvSpPr>
          <p:nvPr>
            <p:ph idx="1"/>
          </p:nvPr>
        </p:nvSpPr>
        <p:spPr>
          <a:xfrm>
            <a:off x="125536" y="777923"/>
            <a:ext cx="8892928" cy="3603009"/>
          </a:xfrm>
        </p:spPr>
        <p:txBody>
          <a:bodyPr>
            <a:noAutofit/>
          </a:bodyPr>
          <a:lstStyle/>
          <a:p>
            <a:pPr marL="0" indent="0" algn="just">
              <a:buNone/>
            </a:pPr>
            <a:endParaRPr lang="en-US" sz="1800" dirty="0" smtClean="0">
              <a:solidFill>
                <a:schemeClr val="tx1">
                  <a:lumMod val="75000"/>
                  <a:lumOff val="25000"/>
                </a:schemeClr>
              </a:solidFill>
              <a:latin typeface="Calibri Light" panose="020F0302020204030204" pitchFamily="34" charset="0"/>
            </a:endParaRPr>
          </a:p>
          <a:p>
            <a:pPr marL="0" indent="0" algn="just">
              <a:buNone/>
            </a:pPr>
            <a:endParaRPr lang="en-US" sz="1800" dirty="0" smtClean="0">
              <a:solidFill>
                <a:schemeClr val="tx1">
                  <a:lumMod val="75000"/>
                  <a:lumOff val="25000"/>
                </a:schemeClr>
              </a:solidFill>
              <a:latin typeface="Calibri Light" panose="020F0302020204030204" pitchFamily="34" charset="0"/>
            </a:endParaRPr>
          </a:p>
        </p:txBody>
      </p:sp>
      <p:sp>
        <p:nvSpPr>
          <p:cNvPr id="7" name="Rectangle 6"/>
          <p:cNvSpPr/>
          <p:nvPr/>
        </p:nvSpPr>
        <p:spPr>
          <a:xfrm>
            <a:off x="3043654" y="4757650"/>
            <a:ext cx="6061167" cy="323165"/>
          </a:xfrm>
          <a:prstGeom prst="rect">
            <a:avLst/>
          </a:prstGeom>
        </p:spPr>
        <p:txBody>
          <a:bodyPr wrap="square">
            <a:spAutoFit/>
          </a:bodyPr>
          <a:lstStyle/>
          <a:p>
            <a:r>
              <a:rPr lang="en-US" sz="1500" dirty="0">
                <a:latin typeface="Calibri Light" panose="020F0302020204030204" pitchFamily="34" charset="0"/>
                <a:hlinkClick r:id="rId2"/>
              </a:rPr>
              <a:t>http://</a:t>
            </a:r>
            <a:r>
              <a:rPr lang="en-US" sz="1500" dirty="0" smtClean="0">
                <a:latin typeface="Calibri Light" panose="020F0302020204030204" pitchFamily="34" charset="0"/>
                <a:hlinkClick r:id="rId2"/>
              </a:rPr>
              <a:t>sheltercluster.org/response/iraq</a:t>
            </a:r>
            <a:r>
              <a:rPr lang="en-US" sz="1500" dirty="0" smtClean="0">
                <a:latin typeface="Calibri Light" panose="020F0302020204030204" pitchFamily="34" charset="0"/>
              </a:rPr>
              <a:t> </a:t>
            </a:r>
            <a:endParaRPr lang="en-US" sz="1500" dirty="0">
              <a:latin typeface="Calibri Light" panose="020F0302020204030204" pitchFamily="34" charset="0"/>
            </a:endParaRPr>
          </a:p>
        </p:txBody>
      </p:sp>
      <p:sp>
        <p:nvSpPr>
          <p:cNvPr id="10" name="Title 1"/>
          <p:cNvSpPr txBox="1">
            <a:spLocks/>
          </p:cNvSpPr>
          <p:nvPr/>
        </p:nvSpPr>
        <p:spPr>
          <a:xfrm>
            <a:off x="457200" y="146912"/>
            <a:ext cx="8118629" cy="36488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b="1" kern="1200">
                <a:solidFill>
                  <a:srgbClr val="04314C"/>
                </a:solidFill>
                <a:latin typeface="Verdana" pitchFamily="34" charset="0"/>
                <a:ea typeface="Verdana" pitchFamily="34" charset="0"/>
                <a:cs typeface="Verdana" pitchFamily="34" charset="0"/>
              </a:defRPr>
            </a:lvl1pPr>
          </a:lstStyle>
          <a:p>
            <a:pPr algn="l"/>
            <a:r>
              <a:rPr lang="en-GB" sz="2000" b="0" dirty="0" smtClean="0">
                <a:latin typeface="Calibri Light" panose="020F0302020204030204" pitchFamily="34" charset="0"/>
              </a:rPr>
              <a:t>THANKS. </a:t>
            </a:r>
            <a:endParaRPr lang="en-US" sz="2000" b="0" dirty="0">
              <a:latin typeface="Calibri Light" panose="020F0302020204030204" pitchFamily="34" charset="0"/>
            </a:endParaRPr>
          </a:p>
        </p:txBody>
      </p:sp>
      <p:pic>
        <p:nvPicPr>
          <p:cNvPr id="8194" name="Picture 2" descr="C:\Users\mtia\Documents\20160131 Shelter Cluster IMO\@Pictures from Partners\Pict. Fallujah\IOM\June 21st, 2016\Families without tents 21 June (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861" y="711334"/>
            <a:ext cx="4353487" cy="3265115"/>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mtia\Documents\20160131 Shelter Cluster IMO\@Pictures from Partners\Pict. Fallujah\IOM\June 24th, 2016\IMG_9938_m Fallujah cit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1092" y="1457959"/>
            <a:ext cx="4590385" cy="3062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0870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765585978"/>
              </p:ext>
            </p:extLst>
          </p:nvPr>
        </p:nvGraphicFramePr>
        <p:xfrm>
          <a:off x="176972" y="558705"/>
          <a:ext cx="8836400" cy="4145280"/>
        </p:xfrm>
        <a:graphic>
          <a:graphicData uri="http://schemas.openxmlformats.org/drawingml/2006/table">
            <a:tbl>
              <a:tblPr firstRow="1" bandRow="1">
                <a:tableStyleId>{5C22544A-7EE6-4342-B048-85BDC9FD1C3A}</a:tableStyleId>
              </a:tblPr>
              <a:tblGrid>
                <a:gridCol w="3982237">
                  <a:extLst>
                    <a:ext uri="{9D8B030D-6E8A-4147-A177-3AD203B41FA5}">
                      <a16:colId xmlns:a16="http://schemas.microsoft.com/office/drawing/2014/main" xmlns="" val="20000"/>
                    </a:ext>
                  </a:extLst>
                </a:gridCol>
                <a:gridCol w="4854163">
                  <a:extLst>
                    <a:ext uri="{9D8B030D-6E8A-4147-A177-3AD203B41FA5}">
                      <a16:colId xmlns:a16="http://schemas.microsoft.com/office/drawing/2014/main" xmlns="" val="20001"/>
                    </a:ext>
                  </a:extLst>
                </a:gridCol>
              </a:tblGrid>
              <a:tr h="39248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b="1" kern="1200" dirty="0" smtClean="0">
                          <a:solidFill>
                            <a:sysClr val="windowText" lastClr="000000"/>
                          </a:solidFill>
                          <a:latin typeface="+mn-lt"/>
                          <a:ea typeface="+mn-ea"/>
                          <a:cs typeface="+mn-cs"/>
                        </a:rPr>
                        <a:t>Laurent de Valensart</a:t>
                      </a:r>
                      <a:r>
                        <a:rPr lang="fr-FR" sz="1400" b="1" kern="1200" baseline="0" dirty="0" smtClean="0">
                          <a:solidFill>
                            <a:sysClr val="windowText" lastClr="000000"/>
                          </a:solidFill>
                          <a:latin typeface="+mn-lt"/>
                          <a:ea typeface="+mn-ea"/>
                          <a:cs typeface="+mn-cs"/>
                        </a:rPr>
                        <a:t> </a:t>
                      </a:r>
                      <a:r>
                        <a:rPr lang="en-GB" sz="1400" b="0" dirty="0" smtClean="0">
                          <a:solidFill>
                            <a:sysClr val="windowText" lastClr="000000"/>
                          </a:solidFill>
                        </a:rPr>
                        <a:t>- UNHCR</a:t>
                      </a:r>
                      <a:br>
                        <a:rPr lang="en-GB" sz="1400" b="0" dirty="0" smtClean="0">
                          <a:solidFill>
                            <a:sysClr val="windowText" lastClr="000000"/>
                          </a:solidFill>
                        </a:rPr>
                      </a:br>
                      <a:r>
                        <a:rPr lang="en-GB" sz="1400" b="0" dirty="0" smtClean="0">
                          <a:solidFill>
                            <a:sysClr val="windowText" lastClr="000000"/>
                          </a:solidFill>
                        </a:rPr>
                        <a:t>National Cluster Coordinator</a:t>
                      </a:r>
                      <a:br>
                        <a:rPr lang="en-GB" sz="1400" b="0" dirty="0" smtClean="0">
                          <a:solidFill>
                            <a:sysClr val="windowText" lastClr="000000"/>
                          </a:solidFill>
                        </a:rPr>
                      </a:br>
                      <a:r>
                        <a:rPr lang="en-GB" sz="1400" b="0" dirty="0" smtClean="0">
                          <a:solidFill>
                            <a:sysClr val="windowText" lastClr="000000"/>
                          </a:solidFill>
                        </a:rPr>
                        <a:t>+964 (0) 771 994 5694</a:t>
                      </a:r>
                      <a:br>
                        <a:rPr lang="en-GB" sz="1400" b="0" dirty="0" smtClean="0">
                          <a:solidFill>
                            <a:sysClr val="windowText" lastClr="000000"/>
                          </a:solidFill>
                        </a:rPr>
                      </a:br>
                      <a:r>
                        <a:rPr lang="en-GB" sz="1400" u="sng" dirty="0" smtClean="0">
                          <a:solidFill>
                            <a:sysClr val="windowText" lastClr="000000"/>
                          </a:solidFill>
                          <a:hlinkClick r:id="rId2"/>
                        </a:rPr>
                        <a:t>coord.iraq@sheltercluster.org</a:t>
                      </a:r>
                      <a:endParaRPr lang="en-GB" sz="1400" dirty="0" smtClean="0">
                        <a:solidFill>
                          <a:sysClr val="windowText" lastClr="000000"/>
                        </a:solidFill>
                      </a:endParaRPr>
                    </a:p>
                    <a:p>
                      <a:endParaRPr lang="en-US" sz="1400" u="sng" dirty="0">
                        <a:solidFill>
                          <a:schemeClr val="tx1"/>
                        </a:solidFill>
                      </a:endParaRPr>
                    </a:p>
                    <a:p>
                      <a:r>
                        <a:rPr lang="en-GB" sz="1400" b="1" dirty="0" smtClean="0">
                          <a:solidFill>
                            <a:schemeClr val="tx1"/>
                          </a:solidFill>
                        </a:rPr>
                        <a:t>Michel Tia </a:t>
                      </a:r>
                      <a:r>
                        <a:rPr lang="en-GB" sz="1400" b="0" dirty="0" smtClean="0">
                          <a:solidFill>
                            <a:schemeClr val="tx1"/>
                          </a:solidFill>
                        </a:rPr>
                        <a:t>- IOM</a:t>
                      </a:r>
                    </a:p>
                    <a:p>
                      <a:r>
                        <a:rPr lang="en-GB" sz="1400" b="0" dirty="0" smtClean="0">
                          <a:solidFill>
                            <a:schemeClr val="tx1"/>
                          </a:solidFill>
                        </a:rPr>
                        <a:t>Information Management Officer - National</a:t>
                      </a:r>
                    </a:p>
                    <a:p>
                      <a:r>
                        <a:rPr lang="en-GB" sz="1400" b="0" dirty="0" smtClean="0">
                          <a:solidFill>
                            <a:schemeClr val="tx1"/>
                          </a:solidFill>
                        </a:rPr>
                        <a:t>+964 (0) 750 021 1720</a:t>
                      </a:r>
                    </a:p>
                    <a:p>
                      <a:r>
                        <a:rPr lang="en-GB" sz="1400" u="sng" dirty="0" smtClean="0">
                          <a:solidFill>
                            <a:schemeClr val="tx1"/>
                          </a:solidFill>
                          <a:hlinkClick r:id="rId3"/>
                        </a:rPr>
                        <a:t>im2.iraq@sheltercluster.org</a:t>
                      </a:r>
                      <a:endParaRPr lang="en-GB" sz="1400" u="sng" dirty="0" smtClean="0">
                        <a:solidFill>
                          <a:schemeClr val="tx1"/>
                        </a:solidFill>
                      </a:endParaRPr>
                    </a:p>
                    <a:p>
                      <a:endParaRPr lang="en-GB" sz="1400" b="1" kern="1200" dirty="0" smtClean="0">
                        <a:solidFill>
                          <a:schemeClr val="tx1"/>
                        </a:solidFill>
                        <a:effectLst/>
                        <a:latin typeface="+mn-lt"/>
                        <a:ea typeface="+mn-ea"/>
                        <a:cs typeface="+mn-cs"/>
                      </a:endParaRPr>
                    </a:p>
                    <a:p>
                      <a:r>
                        <a:rPr lang="en-GB" sz="1400" b="1" kern="1200" dirty="0" smtClean="0">
                          <a:solidFill>
                            <a:schemeClr val="tx1"/>
                          </a:solidFill>
                          <a:effectLst/>
                          <a:latin typeface="+mn-lt"/>
                          <a:ea typeface="+mn-ea"/>
                          <a:cs typeface="+mn-cs"/>
                        </a:rPr>
                        <a:t>Cornelius </a:t>
                      </a:r>
                      <a:r>
                        <a:rPr lang="en-GB" sz="1400" b="1" kern="1200" dirty="0">
                          <a:solidFill>
                            <a:schemeClr val="tx1"/>
                          </a:solidFill>
                          <a:effectLst/>
                          <a:latin typeface="+mn-lt"/>
                          <a:ea typeface="+mn-ea"/>
                          <a:cs typeface="+mn-cs"/>
                        </a:rPr>
                        <a:t>Weira </a:t>
                      </a:r>
                      <a:r>
                        <a:rPr lang="en-GB" sz="1400" b="0" kern="1200" dirty="0">
                          <a:solidFill>
                            <a:schemeClr val="tx1"/>
                          </a:solidFill>
                          <a:effectLst/>
                          <a:latin typeface="+mn-lt"/>
                          <a:ea typeface="+mn-ea"/>
                          <a:cs typeface="+mn-cs"/>
                        </a:rPr>
                        <a:t>- IOM</a:t>
                      </a:r>
                    </a:p>
                    <a:p>
                      <a:r>
                        <a:rPr lang="en-GB" sz="1400" b="0" kern="1200" dirty="0">
                          <a:solidFill>
                            <a:schemeClr val="tx1"/>
                          </a:solidFill>
                          <a:effectLst/>
                          <a:latin typeface="+mn-lt"/>
                          <a:ea typeface="+mn-ea"/>
                          <a:cs typeface="+mn-cs"/>
                        </a:rPr>
                        <a:t>Sub National Co-Chair - Centre and South  </a:t>
                      </a:r>
                    </a:p>
                    <a:p>
                      <a:r>
                        <a:rPr lang="en-GB" sz="1400" b="0" kern="1200" dirty="0" smtClean="0">
                          <a:solidFill>
                            <a:schemeClr val="tx1"/>
                          </a:solidFill>
                          <a:effectLst/>
                          <a:latin typeface="+mn-lt"/>
                          <a:ea typeface="+mn-ea"/>
                          <a:cs typeface="+mn-cs"/>
                        </a:rPr>
                        <a:t>+964 </a:t>
                      </a:r>
                      <a:r>
                        <a:rPr lang="en-GB" sz="1400" b="0" kern="1200" dirty="0">
                          <a:solidFill>
                            <a:schemeClr val="tx1"/>
                          </a:solidFill>
                          <a:effectLst/>
                          <a:latin typeface="+mn-lt"/>
                          <a:ea typeface="+mn-ea"/>
                          <a:cs typeface="+mn-cs"/>
                        </a:rPr>
                        <a:t>(0) 751 234 2548</a:t>
                      </a:r>
                    </a:p>
                    <a:p>
                      <a:r>
                        <a:rPr lang="en-GB" sz="1400" b="1" u="sng" kern="1200" dirty="0">
                          <a:solidFill>
                            <a:schemeClr val="lt1"/>
                          </a:solidFill>
                          <a:effectLst/>
                          <a:latin typeface="+mn-lt"/>
                          <a:ea typeface="+mn-ea"/>
                          <a:cs typeface="+mn-cs"/>
                          <a:hlinkClick r:id="rId4"/>
                        </a:rPr>
                        <a:t>coord4.iraq@sheltercluster.org</a:t>
                      </a:r>
                      <a:r>
                        <a:rPr lang="en-GB" sz="1400" b="1" kern="1200" dirty="0">
                          <a:solidFill>
                            <a:schemeClr val="lt1"/>
                          </a:solidFill>
                          <a:effectLst/>
                          <a:latin typeface="+mn-lt"/>
                          <a:ea typeface="+mn-ea"/>
                          <a:cs typeface="+mn-cs"/>
                        </a:rPr>
                        <a:t> </a:t>
                      </a:r>
                      <a:endParaRPr lang="en-GB" sz="1400" dirty="0">
                        <a:solidFill>
                          <a:schemeClr val="tx1"/>
                        </a:solidFill>
                      </a:endParaRPr>
                    </a:p>
                    <a:p>
                      <a:endParaRPr lang="en-US" sz="1400" dirty="0" smtClean="0">
                        <a:solidFill>
                          <a:sysClr val="windowText" lastClr="000000"/>
                        </a:solidFill>
                      </a:endParaRPr>
                    </a:p>
                    <a:p>
                      <a:r>
                        <a:rPr lang="en-US" sz="1400" b="1" kern="1200" dirty="0" smtClean="0">
                          <a:solidFill>
                            <a:schemeClr val="tx1"/>
                          </a:solidFill>
                          <a:effectLst/>
                          <a:latin typeface="+mn-lt"/>
                          <a:ea typeface="+mn-ea"/>
                          <a:cs typeface="+mn-cs"/>
                        </a:rPr>
                        <a:t>Laurence West </a:t>
                      </a:r>
                      <a:r>
                        <a:rPr lang="en-US" sz="1400" b="0" kern="1200" dirty="0" smtClean="0">
                          <a:solidFill>
                            <a:schemeClr val="tx1"/>
                          </a:solidFill>
                          <a:effectLst/>
                          <a:latin typeface="+mn-lt"/>
                          <a:ea typeface="+mn-ea"/>
                          <a:cs typeface="+mn-cs"/>
                        </a:rPr>
                        <a:t>- UNHCR</a:t>
                      </a:r>
                    </a:p>
                    <a:p>
                      <a:r>
                        <a:rPr lang="en-GB" sz="1400" b="0" kern="1200" dirty="0" smtClean="0">
                          <a:solidFill>
                            <a:schemeClr val="tx1"/>
                          </a:solidFill>
                          <a:effectLst/>
                          <a:latin typeface="+mn-lt"/>
                          <a:ea typeface="+mn-ea"/>
                          <a:cs typeface="+mn-cs"/>
                        </a:rPr>
                        <a:t>Su</a:t>
                      </a:r>
                      <a:r>
                        <a:rPr lang="en-US" sz="1400" b="0" kern="1200" dirty="0" smtClean="0">
                          <a:solidFill>
                            <a:schemeClr val="tx1"/>
                          </a:solidFill>
                          <a:effectLst/>
                          <a:latin typeface="+mn-lt"/>
                          <a:ea typeface="+mn-ea"/>
                          <a:cs typeface="+mn-cs"/>
                        </a:rPr>
                        <a:t>b National Coordinator – KRI</a:t>
                      </a:r>
                    </a:p>
                    <a:p>
                      <a:r>
                        <a:rPr lang="en-US" sz="1400" b="0" kern="1200" dirty="0" smtClean="0">
                          <a:solidFill>
                            <a:schemeClr val="tx1"/>
                          </a:solidFill>
                          <a:effectLst/>
                          <a:latin typeface="+mn-lt"/>
                          <a:ea typeface="+mn-ea"/>
                          <a:cs typeface="+mn-cs"/>
                        </a:rPr>
                        <a:t>+</a:t>
                      </a:r>
                      <a:r>
                        <a:rPr lang="en-US" sz="1400" b="0" i="0" kern="1200" dirty="0" smtClean="0">
                          <a:solidFill>
                            <a:schemeClr val="tx1"/>
                          </a:solidFill>
                          <a:effectLst/>
                          <a:latin typeface="+mn-lt"/>
                          <a:ea typeface="+mn-ea"/>
                          <a:cs typeface="+mn-cs"/>
                        </a:rPr>
                        <a:t>964 (0) 771 911 0574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u="sng" dirty="0" smtClean="0">
                          <a:solidFill>
                            <a:sysClr val="windowText" lastClr="000000"/>
                          </a:solidFill>
                          <a:hlinkClick r:id="rId5"/>
                        </a:rPr>
                        <a:t>coord3.iraq@sheltercluster.org</a:t>
                      </a:r>
                      <a:endParaRPr lang="en-GB" sz="1400" i="1" dirty="0" smtClean="0">
                        <a:solidFill>
                          <a:schemeClr val="tx1"/>
                        </a:solidFill>
                      </a:endParaRPr>
                    </a:p>
                  </a:txBody>
                  <a:tcPr>
                    <a:solidFill>
                      <a:schemeClr val="bg1"/>
                    </a:solidFill>
                  </a:tcPr>
                </a:tc>
                <a:tc>
                  <a:txBody>
                    <a:bodyPr/>
                    <a:lstStyle/>
                    <a:p>
                      <a:pPr marL="0" algn="l" defTabSz="914400" rtl="0" eaLnBrk="1" latinLnBrk="0" hangingPunct="1"/>
                      <a:r>
                        <a:rPr lang="en-US" sz="1400" b="1" kern="1200" dirty="0" smtClean="0">
                          <a:solidFill>
                            <a:schemeClr val="tx1"/>
                          </a:solidFill>
                          <a:latin typeface="+mn-lt"/>
                          <a:ea typeface="+mn-ea"/>
                          <a:cs typeface="+mn-cs"/>
                        </a:rPr>
                        <a:t>Andrea Quaden </a:t>
                      </a:r>
                      <a:r>
                        <a:rPr lang="en-US" sz="1400" b="0" kern="1200" dirty="0" smtClean="0">
                          <a:solidFill>
                            <a:schemeClr val="tx1"/>
                          </a:solidFill>
                          <a:latin typeface="+mn-lt"/>
                          <a:ea typeface="+mn-ea"/>
                          <a:cs typeface="+mn-cs"/>
                        </a:rPr>
                        <a:t>- NRC</a:t>
                      </a:r>
                    </a:p>
                    <a:p>
                      <a:pPr marL="0" algn="l" defTabSz="914400" rtl="0" eaLnBrk="1" latinLnBrk="0" hangingPunct="1"/>
                      <a:r>
                        <a:rPr lang="en-US" sz="1400" b="0" kern="1200" dirty="0" smtClean="0">
                          <a:solidFill>
                            <a:schemeClr val="tx1"/>
                          </a:solidFill>
                          <a:latin typeface="+mn-lt"/>
                          <a:ea typeface="+mn-ea"/>
                          <a:cs typeface="+mn-cs"/>
                        </a:rPr>
                        <a:t>National Cluster Co-Coordinator </a:t>
                      </a:r>
                    </a:p>
                    <a:p>
                      <a:pPr marL="0" algn="l" defTabSz="914400" rtl="0" eaLnBrk="1" latinLnBrk="0" hangingPunct="1"/>
                      <a:r>
                        <a:rPr lang="en-US" sz="1400" b="0" kern="1200" dirty="0" smtClean="0">
                          <a:solidFill>
                            <a:schemeClr val="tx1"/>
                          </a:solidFill>
                          <a:latin typeface="+mn-lt"/>
                          <a:ea typeface="+mn-ea"/>
                          <a:cs typeface="+mn-cs"/>
                        </a:rPr>
                        <a:t>+964 (0) 751 740 7635</a:t>
                      </a:r>
                    </a:p>
                    <a:p>
                      <a:pPr marL="0" algn="l" defTabSz="914400" rtl="0" eaLnBrk="1" latinLnBrk="0" hangingPunct="1"/>
                      <a:r>
                        <a:rPr lang="en-US" sz="1400" b="1" kern="1200" dirty="0" smtClean="0">
                          <a:solidFill>
                            <a:schemeClr val="tx1"/>
                          </a:solidFill>
                          <a:latin typeface="+mn-lt"/>
                          <a:ea typeface="+mn-ea"/>
                          <a:cs typeface="+mn-cs"/>
                          <a:hlinkClick r:id="rId6"/>
                        </a:rPr>
                        <a:t>coord2.iraq@sheltercluster.org</a:t>
                      </a:r>
                      <a:endParaRPr lang="en-US" sz="1400" b="1" kern="1200" dirty="0" smtClean="0">
                        <a:solidFill>
                          <a:schemeClr val="tx1"/>
                        </a:solidFill>
                        <a:latin typeface="+mn-lt"/>
                        <a:ea typeface="+mn-ea"/>
                        <a:cs typeface="+mn-cs"/>
                      </a:endParaRPr>
                    </a:p>
                    <a:p>
                      <a:endParaRPr lang="en-GB" sz="1400" b="1" dirty="0" smtClean="0">
                        <a:solidFill>
                          <a:schemeClr val="tx1"/>
                        </a:solidFill>
                      </a:endParaRPr>
                    </a:p>
                    <a:p>
                      <a:pPr marL="0" algn="l" defTabSz="914400" rtl="0" eaLnBrk="1" latinLnBrk="0" hangingPunct="1"/>
                      <a:r>
                        <a:rPr lang="en-GB" sz="1400" b="1" kern="1200" dirty="0" smtClean="0">
                          <a:solidFill>
                            <a:sysClr val="windowText" lastClr="000000"/>
                          </a:solidFill>
                          <a:latin typeface="+mn-lt"/>
                          <a:ea typeface="+mn-ea"/>
                          <a:cs typeface="+mn-cs"/>
                        </a:rPr>
                        <a:t>Abdoulaye </a:t>
                      </a:r>
                      <a:r>
                        <a:rPr lang="en-GB" sz="1400" b="1" kern="1200" dirty="0">
                          <a:solidFill>
                            <a:sysClr val="windowText" lastClr="000000"/>
                          </a:solidFill>
                          <a:latin typeface="+mn-lt"/>
                          <a:ea typeface="+mn-ea"/>
                          <a:cs typeface="+mn-cs"/>
                        </a:rPr>
                        <a:t>Dieye -</a:t>
                      </a:r>
                      <a:r>
                        <a:rPr lang="en-GB" sz="1400" b="0" kern="1200" dirty="0">
                          <a:solidFill>
                            <a:sysClr val="windowText" lastClr="000000"/>
                          </a:solidFill>
                          <a:latin typeface="+mn-lt"/>
                          <a:ea typeface="+mn-ea"/>
                          <a:cs typeface="+mn-cs"/>
                        </a:rPr>
                        <a:t>NORCAP</a:t>
                      </a:r>
                      <a:endParaRPr lang="en-US" sz="1400" b="1" kern="1200" dirty="0">
                        <a:solidFill>
                          <a:sysClr val="windowText" lastClr="000000"/>
                        </a:solidFill>
                        <a:latin typeface="+mn-lt"/>
                        <a:ea typeface="+mn-ea"/>
                        <a:cs typeface="+mn-cs"/>
                      </a:endParaRPr>
                    </a:p>
                    <a:p>
                      <a:r>
                        <a:rPr lang="en-GB" sz="1400" b="0" dirty="0" smtClean="0">
                          <a:solidFill>
                            <a:schemeClr val="tx1"/>
                          </a:solidFill>
                        </a:rPr>
                        <a:t>Information Management Officer - </a:t>
                      </a:r>
                      <a:r>
                        <a:rPr lang="en-GB" sz="1400" b="0" kern="1200" dirty="0" smtClean="0">
                          <a:solidFill>
                            <a:schemeClr val="tx1"/>
                          </a:solidFill>
                          <a:effectLst/>
                          <a:latin typeface="+mn-lt"/>
                          <a:ea typeface="+mn-ea"/>
                          <a:cs typeface="+mn-cs"/>
                        </a:rPr>
                        <a:t>Assistant National</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chemeClr val="tx1"/>
                          </a:solidFill>
                          <a:effectLst/>
                          <a:latin typeface="+mn-lt"/>
                          <a:ea typeface="+mn-ea"/>
                          <a:cs typeface="+mn-cs"/>
                        </a:rPr>
                        <a:t>+964 (0) 771 488 2672</a:t>
                      </a:r>
                      <a:endParaRPr lang="en-GB" sz="14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u="sng" dirty="0" smtClean="0">
                          <a:solidFill>
                            <a:schemeClr val="tx1"/>
                          </a:solidFill>
                          <a:hlinkClick r:id="rId7"/>
                        </a:rPr>
                        <a:t>im3.iraq@sheltercluster.org</a:t>
                      </a:r>
                      <a:endParaRPr lang="en-GB" sz="1400" u="sng" dirty="0">
                        <a:solidFill>
                          <a:schemeClr val="tx1"/>
                        </a:solidFill>
                      </a:endParaRPr>
                    </a:p>
                    <a:p>
                      <a:endParaRPr lang="en-GB" sz="1400" b="0" kern="1200" dirty="0" smtClean="0">
                        <a:solidFill>
                          <a:schemeClr val="tx1"/>
                        </a:solidFill>
                        <a:effectLst/>
                        <a:latin typeface="+mn-lt"/>
                        <a:ea typeface="+mn-ea"/>
                        <a:cs typeface="+mn-cs"/>
                      </a:endParaRPr>
                    </a:p>
                    <a:p>
                      <a:pPr marL="0" algn="l" defTabSz="914400" rtl="0" eaLnBrk="1" latinLnBrk="0" hangingPunct="1"/>
                      <a:r>
                        <a:rPr lang="en-US" sz="1400" b="1" kern="1200" dirty="0" smtClean="0">
                          <a:solidFill>
                            <a:schemeClr val="tx1"/>
                          </a:solidFill>
                          <a:effectLst/>
                          <a:latin typeface="+mn-lt"/>
                          <a:ea typeface="+mn-ea"/>
                          <a:cs typeface="+mn-cs"/>
                        </a:rPr>
                        <a:t>Tonja Klansek</a:t>
                      </a:r>
                    </a:p>
                    <a:p>
                      <a:pPr marL="0" algn="l" defTabSz="914400" rtl="0" eaLnBrk="1" latinLnBrk="0" hangingPunct="1"/>
                      <a:r>
                        <a:rPr lang="en-US" sz="1400" b="0" kern="1200" dirty="0" smtClean="0">
                          <a:solidFill>
                            <a:schemeClr val="tx1"/>
                          </a:solidFill>
                          <a:effectLst/>
                          <a:latin typeface="+mn-lt"/>
                          <a:ea typeface="+mn-ea"/>
                          <a:cs typeface="+mn-cs"/>
                        </a:rPr>
                        <a:t>Roving Cluster Coordinator - ACTED</a:t>
                      </a:r>
                    </a:p>
                    <a:p>
                      <a:pPr marL="0" algn="l" defTabSz="914400" rtl="0" eaLnBrk="1" latinLnBrk="0" hangingPunct="1"/>
                      <a:r>
                        <a:rPr lang="en-US" sz="1400" b="0" u="none" kern="1200" dirty="0" smtClean="0">
                          <a:solidFill>
                            <a:schemeClr val="tx1"/>
                          </a:solidFill>
                          <a:effectLst/>
                          <a:latin typeface="+mn-lt"/>
                          <a:ea typeface="+mn-ea"/>
                          <a:cs typeface="+mn-cs"/>
                        </a:rPr>
                        <a:t>+964 (0) 773 725 8092</a:t>
                      </a:r>
                    </a:p>
                    <a:p>
                      <a:pPr marL="0" algn="l" defTabSz="914400" rtl="0" eaLnBrk="1" latinLnBrk="0" hangingPunct="1"/>
                      <a:r>
                        <a:rPr lang="en-US" sz="1400" b="1" kern="1200" dirty="0" smtClean="0">
                          <a:solidFill>
                            <a:schemeClr val="tx1"/>
                          </a:solidFill>
                          <a:effectLst/>
                          <a:latin typeface="+mn-lt"/>
                          <a:ea typeface="+mn-ea"/>
                          <a:cs typeface="+mn-cs"/>
                          <a:hlinkClick r:id="rId8"/>
                        </a:rPr>
                        <a:t>coordroving.iraq@sheltercluster.org</a:t>
                      </a:r>
                      <a:endParaRPr lang="en-US" sz="1400" b="1" kern="1200" dirty="0" smtClean="0">
                        <a:solidFill>
                          <a:schemeClr val="tx1"/>
                        </a:solidFill>
                        <a:effectLst/>
                        <a:latin typeface="+mn-lt"/>
                        <a:ea typeface="+mn-ea"/>
                        <a:cs typeface="+mn-cs"/>
                      </a:endParaRPr>
                    </a:p>
                    <a:p>
                      <a:endParaRPr lang="en-US" sz="1400" dirty="0" smtClean="0">
                        <a:solidFill>
                          <a:sysClr val="windowText" lastClr="000000"/>
                        </a:solidFill>
                      </a:endParaRPr>
                    </a:p>
                    <a:p>
                      <a:r>
                        <a:rPr lang="en-US" sz="1400" dirty="0" smtClean="0">
                          <a:solidFill>
                            <a:sysClr val="windowText" lastClr="000000"/>
                          </a:solidFill>
                        </a:rPr>
                        <a:t>Ali Rasul – </a:t>
                      </a:r>
                      <a:r>
                        <a:rPr lang="en-US" sz="1400" b="0" dirty="0" smtClean="0">
                          <a:solidFill>
                            <a:sysClr val="windowText" lastClr="000000"/>
                          </a:solidFill>
                        </a:rPr>
                        <a:t>UNHCR</a:t>
                      </a:r>
                    </a:p>
                    <a:p>
                      <a:r>
                        <a:rPr lang="en-US" sz="1400" b="0" dirty="0" smtClean="0">
                          <a:solidFill>
                            <a:sysClr val="windowText" lastClr="000000"/>
                          </a:solidFill>
                        </a:rPr>
                        <a:t>Senior</a:t>
                      </a:r>
                      <a:r>
                        <a:rPr lang="en-US" sz="1400" b="0" baseline="0" dirty="0" smtClean="0">
                          <a:solidFill>
                            <a:sysClr val="windowText" lastClr="000000"/>
                          </a:solidFill>
                        </a:rPr>
                        <a:t> Cluster Associate </a:t>
                      </a:r>
                    </a:p>
                    <a:p>
                      <a:r>
                        <a:rPr lang="en-US" sz="1400" b="0" baseline="0" dirty="0" smtClean="0">
                          <a:solidFill>
                            <a:sysClr val="windowText" lastClr="000000"/>
                          </a:solidFill>
                        </a:rPr>
                        <a:t>+964 (0) 750 445 4684</a:t>
                      </a:r>
                    </a:p>
                    <a:p>
                      <a:r>
                        <a:rPr lang="en-US" sz="1400" b="1" baseline="0" dirty="0" smtClean="0">
                          <a:solidFill>
                            <a:sysClr val="windowText" lastClr="000000"/>
                          </a:solidFill>
                          <a:hlinkClick r:id="rId9"/>
                        </a:rPr>
                        <a:t>snrnatassot.iraq@sheltercluster.org</a:t>
                      </a:r>
                      <a:endParaRPr lang="en-US" sz="1400" b="1" kern="1200" baseline="0" dirty="0" smtClean="0">
                        <a:solidFill>
                          <a:sysClr val="windowText" lastClr="000000"/>
                        </a:solidFill>
                        <a:effectLst/>
                        <a:latin typeface="+mn-lt"/>
                        <a:ea typeface="+mn-ea"/>
                        <a:cs typeface="+mn-cs"/>
                      </a:endParaRPr>
                    </a:p>
                  </a:txBody>
                  <a:tcPr>
                    <a:solidFill>
                      <a:schemeClr val="bg1"/>
                    </a:solidFill>
                  </a:tcPr>
                </a:tc>
                <a:extLst>
                  <a:ext uri="{0D108BD9-81ED-4DB2-BD59-A6C34878D82A}">
                    <a16:rowId xmlns:a16="http://schemas.microsoft.com/office/drawing/2014/main" xmlns="" val="10000"/>
                  </a:ext>
                </a:extLst>
              </a:tr>
            </a:tbl>
          </a:graphicData>
        </a:graphic>
      </p:graphicFrame>
      <p:sp>
        <p:nvSpPr>
          <p:cNvPr id="4" name="Slide Number Placeholder 3"/>
          <p:cNvSpPr>
            <a:spLocks noGrp="1"/>
          </p:cNvSpPr>
          <p:nvPr>
            <p:ph type="sldNum" sz="quarter" idx="12"/>
          </p:nvPr>
        </p:nvSpPr>
        <p:spPr/>
        <p:txBody>
          <a:bodyPr/>
          <a:lstStyle/>
          <a:p>
            <a:fld id="{1327C452-0D12-48F3-BB65-BBA3E6350F2C}" type="slidenum">
              <a:rPr lang="en-GB" smtClean="0"/>
              <a:pPr/>
              <a:t>2</a:t>
            </a:fld>
            <a:endParaRPr lang="en-GB" dirty="0"/>
          </a:p>
        </p:txBody>
      </p:sp>
      <p:sp>
        <p:nvSpPr>
          <p:cNvPr id="5" name="Title 1"/>
          <p:cNvSpPr txBox="1">
            <a:spLocks/>
          </p:cNvSpPr>
          <p:nvPr/>
        </p:nvSpPr>
        <p:spPr>
          <a:xfrm>
            <a:off x="46347" y="99089"/>
            <a:ext cx="8486079" cy="29625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b="1" kern="1200">
                <a:solidFill>
                  <a:srgbClr val="04314C"/>
                </a:solidFill>
                <a:latin typeface="Verdana" pitchFamily="34" charset="0"/>
                <a:ea typeface="Verdana" pitchFamily="34" charset="0"/>
                <a:cs typeface="Verdana" pitchFamily="34" charset="0"/>
              </a:defRPr>
            </a:lvl1pPr>
          </a:lstStyle>
          <a:p>
            <a:pPr algn="l"/>
            <a:r>
              <a:rPr lang="en-US" sz="2400" b="0" dirty="0" smtClean="0">
                <a:solidFill>
                  <a:srgbClr val="0070C0"/>
                </a:solidFill>
                <a:latin typeface="Calibri Light" panose="020F0302020204030204" pitchFamily="34" charset="0"/>
              </a:rPr>
              <a:t>Current Cluster </a:t>
            </a:r>
            <a:r>
              <a:rPr lang="en-US" sz="2400" b="0" dirty="0">
                <a:solidFill>
                  <a:srgbClr val="0070C0"/>
                </a:solidFill>
                <a:latin typeface="Calibri Light" panose="020F0302020204030204" pitchFamily="34" charset="0"/>
              </a:rPr>
              <a:t>Team </a:t>
            </a:r>
            <a:r>
              <a:rPr lang="en-US" sz="2400" b="0" dirty="0" smtClean="0">
                <a:solidFill>
                  <a:srgbClr val="0070C0"/>
                </a:solidFill>
                <a:latin typeface="Calibri Light" panose="020F0302020204030204" pitchFamily="34" charset="0"/>
              </a:rPr>
              <a:t>Structure </a:t>
            </a:r>
            <a:r>
              <a:rPr lang="en-US" sz="1600" b="0" dirty="0" smtClean="0">
                <a:solidFill>
                  <a:srgbClr val="0070C0"/>
                </a:solidFill>
                <a:latin typeface="Calibri Light" panose="020F0302020204030204" pitchFamily="34" charset="0"/>
              </a:rPr>
              <a:t>– since 11 July 2017</a:t>
            </a:r>
            <a:endParaRPr lang="en-GB" sz="1600" b="0" dirty="0">
              <a:solidFill>
                <a:srgbClr val="0070C0"/>
              </a:solidFill>
              <a:latin typeface="Calibri Light" panose="020F0302020204030204" pitchFamily="34" charset="0"/>
            </a:endParaRPr>
          </a:p>
        </p:txBody>
      </p:sp>
      <p:pic>
        <p:nvPicPr>
          <p:cNvPr id="7" name="Picture 6"/>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6731251" y="111003"/>
            <a:ext cx="485687" cy="522420"/>
          </a:xfrm>
          <a:prstGeom prst="rect">
            <a:avLst/>
          </a:prstGeom>
        </p:spPr>
      </p:pic>
      <p:pic>
        <p:nvPicPr>
          <p:cNvPr id="9" name="Picture 8"/>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6067591" y="112505"/>
            <a:ext cx="551361" cy="555995"/>
          </a:xfrm>
          <a:prstGeom prst="rect">
            <a:avLst/>
          </a:prstGeom>
        </p:spPr>
      </p:pic>
      <p:pic>
        <p:nvPicPr>
          <p:cNvPr id="10" name="Picture 9"/>
          <p:cNvPicPr/>
          <p:nvPr/>
        </p:nvPicPr>
        <p:blipFill>
          <a:blip r:embed="rId12" cstate="screen">
            <a:extLst>
              <a:ext uri="{28A0092B-C50C-407E-A947-70E740481C1C}">
                <a14:useLocalDpi xmlns:a14="http://schemas.microsoft.com/office/drawing/2010/main"/>
              </a:ext>
            </a:extLst>
          </a:blip>
          <a:stretch>
            <a:fillRect/>
          </a:stretch>
        </p:blipFill>
        <p:spPr>
          <a:xfrm>
            <a:off x="7272071" y="102482"/>
            <a:ext cx="807720" cy="561975"/>
          </a:xfrm>
          <a:prstGeom prst="rect">
            <a:avLst/>
          </a:prstGeom>
        </p:spPr>
      </p:pic>
      <p:pic>
        <p:nvPicPr>
          <p:cNvPr id="11" name="Picture 10"/>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8146974" y="122839"/>
            <a:ext cx="462153" cy="418616"/>
          </a:xfrm>
          <a:prstGeom prst="rect">
            <a:avLst/>
          </a:prstGeom>
        </p:spPr>
      </p:pic>
      <p:pic>
        <p:nvPicPr>
          <p:cNvPr id="2" name="Picture 1"/>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675270" y="94457"/>
            <a:ext cx="426811" cy="513726"/>
          </a:xfrm>
          <a:prstGeom prst="rect">
            <a:avLst/>
          </a:prstGeom>
        </p:spPr>
      </p:pic>
    </p:spTree>
    <p:extLst>
      <p:ext uri="{BB962C8B-B14F-4D97-AF65-F5344CB8AC3E}">
        <p14:creationId xmlns:p14="http://schemas.microsoft.com/office/powerpoint/2010/main" val="3783867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327C452-0D12-48F3-BB65-BBA3E6350F2C}" type="slidenum">
              <a:rPr lang="en-GB" smtClean="0">
                <a:latin typeface="Calibri"/>
              </a:rPr>
              <a:pPr/>
              <a:t>3</a:t>
            </a:fld>
            <a:endParaRPr lang="en-GB">
              <a:latin typeface="Calibri"/>
            </a:endParaRPr>
          </a:p>
        </p:txBody>
      </p:sp>
      <p:sp>
        <p:nvSpPr>
          <p:cNvPr id="8" name="Title 1"/>
          <p:cNvSpPr txBox="1">
            <a:spLocks/>
          </p:cNvSpPr>
          <p:nvPr/>
        </p:nvSpPr>
        <p:spPr>
          <a:xfrm>
            <a:off x="0" y="102308"/>
            <a:ext cx="8575829" cy="49985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b="1" kern="1200">
                <a:solidFill>
                  <a:srgbClr val="04314C"/>
                </a:solidFill>
                <a:latin typeface="Verdana" pitchFamily="34" charset="0"/>
                <a:ea typeface="Verdana" pitchFamily="34" charset="0"/>
                <a:cs typeface="Verdana" pitchFamily="34" charset="0"/>
              </a:defRPr>
            </a:lvl1pPr>
          </a:lstStyle>
          <a:p>
            <a:pPr algn="l"/>
            <a:r>
              <a:rPr lang="en-GB" sz="1800" b="0" dirty="0">
                <a:solidFill>
                  <a:srgbClr val="0070C0"/>
                </a:solidFill>
                <a:latin typeface="Calibri Light" panose="020F0302020204030204" pitchFamily="34" charset="0"/>
              </a:rPr>
              <a:t>1</a:t>
            </a:r>
            <a:r>
              <a:rPr lang="en-GB" sz="1800" b="0" dirty="0" smtClean="0">
                <a:solidFill>
                  <a:srgbClr val="0070C0"/>
                </a:solidFill>
                <a:latin typeface="Calibri Light" panose="020F0302020204030204" pitchFamily="34" charset="0"/>
              </a:rPr>
              <a:t>.  Review </a:t>
            </a:r>
            <a:r>
              <a:rPr lang="en-GB" sz="1800" b="0" dirty="0">
                <a:solidFill>
                  <a:srgbClr val="0070C0"/>
                </a:solidFill>
                <a:latin typeface="Calibri Light" panose="020F0302020204030204" pitchFamily="34" charset="0"/>
              </a:rPr>
              <a:t>of action points from previous meeting </a:t>
            </a:r>
            <a:endParaRPr lang="en-US" sz="1800" b="0" dirty="0">
              <a:solidFill>
                <a:srgbClr val="0070C0"/>
              </a:solidFill>
              <a:latin typeface="Calibri Light" panose="020F0302020204030204" pitchFamily="34" charset="0"/>
            </a:endParaRPr>
          </a:p>
        </p:txBody>
      </p:sp>
      <p:sp>
        <p:nvSpPr>
          <p:cNvPr id="9" name="Content Placeholder 6"/>
          <p:cNvSpPr>
            <a:spLocks noGrp="1"/>
          </p:cNvSpPr>
          <p:nvPr>
            <p:ph idx="1"/>
          </p:nvPr>
        </p:nvSpPr>
        <p:spPr>
          <a:xfrm>
            <a:off x="310232" y="953780"/>
            <a:ext cx="8589217" cy="3428202"/>
          </a:xfrm>
        </p:spPr>
        <p:txBody>
          <a:bodyPr>
            <a:noAutofit/>
          </a:bodyPr>
          <a:lstStyle/>
          <a:p>
            <a:pPr>
              <a:buFont typeface="+mj-lt"/>
              <a:buAutoNum type="arabicPeriod"/>
            </a:pPr>
            <a:r>
              <a:rPr lang="en-US" sz="1600" dirty="0" smtClean="0">
                <a:latin typeface="Calibri Light" panose="020F0302020204030204" pitchFamily="34" charset="0"/>
              </a:rPr>
              <a:t>Sub </a:t>
            </a:r>
            <a:r>
              <a:rPr lang="en-US" sz="1600" dirty="0">
                <a:latin typeface="Calibri Light" panose="020F0302020204030204" pitchFamily="34" charset="0"/>
              </a:rPr>
              <a:t>National Coordinator to share power point presentation  of the MCNA IV findings with Partners  - </a:t>
            </a:r>
            <a:r>
              <a:rPr lang="en-US" sz="1600" dirty="0">
                <a:solidFill>
                  <a:srgbClr val="FF0000"/>
                </a:solidFill>
                <a:latin typeface="Calibri Light" panose="020F0302020204030204" pitchFamily="34" charset="0"/>
              </a:rPr>
              <a:t>Done</a:t>
            </a:r>
          </a:p>
          <a:p>
            <a:pPr>
              <a:buFont typeface="+mj-lt"/>
              <a:buAutoNum type="arabicPeriod"/>
            </a:pPr>
            <a:r>
              <a:rPr lang="en-US" sz="1600" dirty="0">
                <a:latin typeface="Calibri Light" panose="020F0302020204030204" pitchFamily="34" charset="0"/>
              </a:rPr>
              <a:t>UNHCR to share MODM figures on tent replacements and </a:t>
            </a:r>
            <a:r>
              <a:rPr lang="en-US" sz="1600" dirty="0" smtClean="0">
                <a:latin typeface="Calibri Light" panose="020F0302020204030204" pitchFamily="34" charset="0"/>
              </a:rPr>
              <a:t>Summerisation </a:t>
            </a:r>
            <a:r>
              <a:rPr lang="en-US" sz="1600" dirty="0">
                <a:latin typeface="Calibri Light" panose="020F0302020204030204" pitchFamily="34" charset="0"/>
              </a:rPr>
              <a:t>activities – </a:t>
            </a:r>
            <a:r>
              <a:rPr lang="en-US" sz="1600" dirty="0">
                <a:solidFill>
                  <a:srgbClr val="FF0000"/>
                </a:solidFill>
                <a:latin typeface="Calibri Light" panose="020F0302020204030204" pitchFamily="34" charset="0"/>
              </a:rPr>
              <a:t>Pending </a:t>
            </a:r>
          </a:p>
          <a:p>
            <a:pPr>
              <a:buFont typeface="+mj-lt"/>
              <a:buAutoNum type="arabicPeriod"/>
            </a:pPr>
            <a:r>
              <a:rPr lang="en-US" sz="1600" dirty="0">
                <a:latin typeface="Calibri Light" panose="020F0302020204030204" pitchFamily="34" charset="0"/>
              </a:rPr>
              <a:t>IOM to share copy of official letter of eviction of IDPs living in Al-</a:t>
            </a:r>
            <a:r>
              <a:rPr lang="en-US" sz="1600" dirty="0" err="1">
                <a:latin typeface="Calibri Light" panose="020F0302020204030204" pitchFamily="34" charset="0"/>
              </a:rPr>
              <a:t>Adhamiya</a:t>
            </a:r>
            <a:r>
              <a:rPr lang="en-US" sz="1600" dirty="0">
                <a:latin typeface="Calibri Light" panose="020F0302020204030204" pitchFamily="34" charset="0"/>
              </a:rPr>
              <a:t> Collective Center by the Baghdad Operations Command - </a:t>
            </a:r>
            <a:r>
              <a:rPr lang="en-US" sz="1600" dirty="0">
                <a:solidFill>
                  <a:srgbClr val="FF0000"/>
                </a:solidFill>
                <a:latin typeface="Calibri Light" panose="020F0302020204030204" pitchFamily="34" charset="0"/>
              </a:rPr>
              <a:t>Done.  </a:t>
            </a:r>
          </a:p>
          <a:p>
            <a:pPr>
              <a:buFont typeface="+mj-lt"/>
              <a:buAutoNum type="arabicPeriod"/>
            </a:pPr>
            <a:r>
              <a:rPr lang="en-US" sz="1600" dirty="0">
                <a:latin typeface="Calibri Light" panose="020F0302020204030204" pitchFamily="34" charset="0"/>
              </a:rPr>
              <a:t>Cluster to follow up with Protection Cluster on the various forced evictions cases happening in a number of Camps in Center and South - </a:t>
            </a:r>
            <a:r>
              <a:rPr lang="en-US" sz="1600" dirty="0">
                <a:solidFill>
                  <a:srgbClr val="FF0000"/>
                </a:solidFill>
                <a:latin typeface="Calibri Light" panose="020F0302020204030204" pitchFamily="34" charset="0"/>
              </a:rPr>
              <a:t>Done. </a:t>
            </a:r>
          </a:p>
          <a:p>
            <a:pPr>
              <a:buFont typeface="+mj-lt"/>
              <a:buAutoNum type="arabicPeriod"/>
            </a:pPr>
            <a:r>
              <a:rPr lang="en-US" sz="1600" dirty="0">
                <a:latin typeface="Calibri Light" panose="020F0302020204030204" pitchFamily="34" charset="0"/>
              </a:rPr>
              <a:t>Sub National Coordinator to follow up with a number of Partners on Summer top up kits for the UNHCR CRI kit being provided to new arrivals from  Western Anbar - </a:t>
            </a:r>
            <a:r>
              <a:rPr lang="en-US" sz="1600" dirty="0">
                <a:solidFill>
                  <a:srgbClr val="FF0000"/>
                </a:solidFill>
                <a:latin typeface="Calibri Light" panose="020F0302020204030204" pitchFamily="34" charset="0"/>
              </a:rPr>
              <a:t>Done</a:t>
            </a:r>
          </a:p>
          <a:p>
            <a:pPr>
              <a:buFont typeface="+mj-lt"/>
              <a:buAutoNum type="arabicPeriod"/>
            </a:pPr>
            <a:r>
              <a:rPr lang="en-US" sz="1600" dirty="0">
                <a:latin typeface="Calibri Light" panose="020F0302020204030204" pitchFamily="34" charset="0"/>
              </a:rPr>
              <a:t>Sub National Coordinator to share  latest 4Ws and Achievements as part of the cluster information products </a:t>
            </a:r>
            <a:r>
              <a:rPr lang="en-US" sz="1600" dirty="0">
                <a:solidFill>
                  <a:srgbClr val="FF0000"/>
                </a:solidFill>
                <a:latin typeface="Calibri Light" panose="020F0302020204030204" pitchFamily="34" charset="0"/>
              </a:rPr>
              <a:t>- Done</a:t>
            </a:r>
          </a:p>
          <a:p>
            <a:pPr>
              <a:buFont typeface="+mj-lt"/>
              <a:buAutoNum type="arabicPeriod"/>
            </a:pPr>
            <a:r>
              <a:rPr lang="en-US" sz="1600" dirty="0">
                <a:latin typeface="Calibri Light" panose="020F0302020204030204" pitchFamily="34" charset="0"/>
              </a:rPr>
              <a:t>UNHCR to share GPS Coordinates for the shelter rehabilitation activities in </a:t>
            </a:r>
            <a:r>
              <a:rPr lang="en-US" sz="1600" dirty="0" smtClean="0">
                <a:latin typeface="Calibri Light" panose="020F0302020204030204" pitchFamily="34" charset="0"/>
              </a:rPr>
              <a:t>Centre </a:t>
            </a:r>
            <a:r>
              <a:rPr lang="en-US" sz="1600" dirty="0">
                <a:latin typeface="Calibri Light" panose="020F0302020204030204" pitchFamily="34" charset="0"/>
              </a:rPr>
              <a:t>and </a:t>
            </a:r>
            <a:r>
              <a:rPr lang="en-US" sz="1600" dirty="0" smtClean="0">
                <a:latin typeface="Calibri Light" panose="020F0302020204030204" pitchFamily="34" charset="0"/>
              </a:rPr>
              <a:t>South </a:t>
            </a:r>
            <a:r>
              <a:rPr lang="en-US" sz="1600" dirty="0">
                <a:latin typeface="Calibri Light" panose="020F0302020204030204" pitchFamily="34" charset="0"/>
              </a:rPr>
              <a:t>-</a:t>
            </a:r>
            <a:r>
              <a:rPr lang="en-US" sz="1600" dirty="0">
                <a:solidFill>
                  <a:srgbClr val="FF0000"/>
                </a:solidFill>
                <a:latin typeface="Calibri Light" panose="020F0302020204030204" pitchFamily="34" charset="0"/>
              </a:rPr>
              <a:t>Do</a:t>
            </a:r>
            <a:r>
              <a:rPr lang="en-US" sz="1600" dirty="0" smtClean="0">
                <a:solidFill>
                  <a:srgbClr val="FF0000"/>
                </a:solidFill>
                <a:latin typeface="Calibri Light" panose="020F0302020204030204" pitchFamily="34" charset="0"/>
              </a:rPr>
              <a:t>ne</a:t>
            </a:r>
            <a:endParaRPr lang="en-US" sz="1600" dirty="0">
              <a:solidFill>
                <a:srgbClr val="FF0000"/>
              </a:solidFill>
              <a:latin typeface="Calibri Light" panose="020F0302020204030204" pitchFamily="34" charset="0"/>
            </a:endParaRPr>
          </a:p>
        </p:txBody>
      </p:sp>
    </p:spTree>
    <p:extLst>
      <p:ext uri="{BB962C8B-B14F-4D97-AF65-F5344CB8AC3E}">
        <p14:creationId xmlns:p14="http://schemas.microsoft.com/office/powerpoint/2010/main" val="776964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95003" y="581214"/>
            <a:ext cx="8918367" cy="3717652"/>
          </a:xfrm>
        </p:spPr>
        <p:txBody>
          <a:bodyPr>
            <a:noAutofit/>
          </a:bodyPr>
          <a:lstStyle/>
          <a:p>
            <a:r>
              <a:rPr lang="en-US" sz="1600" dirty="0" smtClean="0">
                <a:latin typeface="Calibri Light" panose="020F0302020204030204" pitchFamily="34" charset="0"/>
              </a:rPr>
              <a:t>2018 HNO/HRP </a:t>
            </a:r>
            <a:r>
              <a:rPr lang="en-US" sz="1600" dirty="0">
                <a:latin typeface="Calibri Light" panose="020F0302020204030204" pitchFamily="34" charset="0"/>
              </a:rPr>
              <a:t>timeline &amp; process (including key components of HNO): ICCG ongoing </a:t>
            </a:r>
            <a:r>
              <a:rPr lang="en-US" sz="1600" dirty="0" smtClean="0">
                <a:latin typeface="Calibri Light" panose="020F0302020204030204" pitchFamily="34" charset="0"/>
              </a:rPr>
              <a:t>process / Timeline been shared through mail on 6Aug.17</a:t>
            </a:r>
          </a:p>
          <a:p>
            <a:endParaRPr lang="en-US" sz="1600" dirty="0">
              <a:latin typeface="Calibri Light" panose="020F0302020204030204" pitchFamily="34" charset="0"/>
            </a:endParaRPr>
          </a:p>
          <a:p>
            <a:r>
              <a:rPr lang="en-US" sz="1600" u="sng" dirty="0" smtClean="0">
                <a:solidFill>
                  <a:srgbClr val="C00000"/>
                </a:solidFill>
                <a:latin typeface="Calibri Light" panose="020F0302020204030204" pitchFamily="34" charset="0"/>
              </a:rPr>
              <a:t>Very important</a:t>
            </a:r>
            <a:r>
              <a:rPr lang="en-US" sz="1600" dirty="0" smtClean="0">
                <a:latin typeface="Calibri Light" panose="020F0302020204030204" pitchFamily="34" charset="0"/>
              </a:rPr>
              <a:t>: 1st </a:t>
            </a:r>
            <a:r>
              <a:rPr lang="en-US" sz="1600" dirty="0">
                <a:latin typeface="Calibri Light" panose="020F0302020204030204" pitchFamily="34" charset="0"/>
              </a:rPr>
              <a:t>– 20th August 2017: </a:t>
            </a:r>
            <a:r>
              <a:rPr lang="en-US" sz="1600" dirty="0">
                <a:solidFill>
                  <a:srgbClr val="C00000"/>
                </a:solidFill>
                <a:latin typeface="Calibri Light" panose="020F0302020204030204" pitchFamily="34" charset="0"/>
              </a:rPr>
              <a:t>Collect &amp; Compile Completed and Planned Assessments </a:t>
            </a:r>
            <a:r>
              <a:rPr lang="en-US" sz="1600" dirty="0">
                <a:latin typeface="Calibri Light" panose="020F0302020204030204" pitchFamily="34" charset="0"/>
              </a:rPr>
              <a:t>– Partners to share </a:t>
            </a:r>
            <a:r>
              <a:rPr lang="en-US" sz="1600" dirty="0" smtClean="0">
                <a:latin typeface="Calibri Light" panose="020F0302020204030204" pitchFamily="34" charset="0"/>
              </a:rPr>
              <a:t>information on there </a:t>
            </a:r>
            <a:r>
              <a:rPr lang="en-US" sz="1600" dirty="0" smtClean="0">
                <a:latin typeface="Calibri Light" panose="020F0302020204030204" pitchFamily="34" charset="0"/>
              </a:rPr>
              <a:t>Planned assessment (google link below) and </a:t>
            </a:r>
            <a:r>
              <a:rPr lang="en-US" sz="1600" dirty="0" smtClean="0">
                <a:latin typeface="Calibri Light" panose="020F0302020204030204" pitchFamily="34" charset="0"/>
              </a:rPr>
              <a:t>the raw </a:t>
            </a:r>
            <a:r>
              <a:rPr lang="en-US" sz="1600" dirty="0">
                <a:latin typeface="Calibri Light" panose="020F0302020204030204" pitchFamily="34" charset="0"/>
              </a:rPr>
              <a:t>data &amp; reports </a:t>
            </a:r>
            <a:r>
              <a:rPr lang="en-US" sz="1600" dirty="0" smtClean="0">
                <a:latin typeface="Calibri Light" panose="020F0302020204030204" pitchFamily="34" charset="0"/>
              </a:rPr>
              <a:t>of Completed </a:t>
            </a:r>
            <a:r>
              <a:rPr lang="en-US" sz="1600" dirty="0" smtClean="0">
                <a:latin typeface="Calibri Light" panose="020F0302020204030204" pitchFamily="34" charset="0"/>
              </a:rPr>
              <a:t>Assessment (</a:t>
            </a:r>
            <a:r>
              <a:rPr lang="en-US" sz="1600" dirty="0" smtClean="0">
                <a:latin typeface="Calibri Light" panose="020F0302020204030204" pitchFamily="34" charset="0"/>
                <a:hlinkClick r:id="rId2"/>
              </a:rPr>
              <a:t>iraq@sheltercluster.org</a:t>
            </a:r>
            <a:r>
              <a:rPr lang="en-US" sz="1600" dirty="0" smtClean="0">
                <a:latin typeface="Calibri Light" panose="020F0302020204030204" pitchFamily="34" charset="0"/>
              </a:rPr>
              <a:t>) </a:t>
            </a:r>
          </a:p>
          <a:p>
            <a:pPr marL="0" indent="0">
              <a:buNone/>
            </a:pPr>
            <a:r>
              <a:rPr lang="en-US" sz="1600" dirty="0" smtClean="0">
                <a:latin typeface="Calibri Light" panose="020F0302020204030204" pitchFamily="34" charset="0"/>
              </a:rPr>
              <a:t>For Planned Assessment, here is the google link to inform: </a:t>
            </a:r>
          </a:p>
          <a:p>
            <a:pPr marL="0" indent="0">
              <a:buNone/>
            </a:pPr>
            <a:r>
              <a:rPr lang="en-US" sz="1600" dirty="0">
                <a:latin typeface="Calibri Light" panose="020F0302020204030204" pitchFamily="34" charset="0"/>
                <a:hlinkClick r:id="rId3"/>
              </a:rPr>
              <a:t>https://</a:t>
            </a:r>
            <a:r>
              <a:rPr lang="en-US" sz="1600" dirty="0" smtClean="0">
                <a:latin typeface="Calibri Light" panose="020F0302020204030204" pitchFamily="34" charset="0"/>
                <a:hlinkClick r:id="rId3"/>
              </a:rPr>
              <a:t>docs.google.com/spreadsheets/d/1XmVshKpVUtXNj7leAyyzpxdj6v5jkFvGkfF3fZr8UU4/edit#gid=0</a:t>
            </a:r>
            <a:endParaRPr lang="en-US" sz="1600" dirty="0" smtClean="0">
              <a:latin typeface="Calibri Light" panose="020F0302020204030204" pitchFamily="34" charset="0"/>
            </a:endParaRPr>
          </a:p>
          <a:p>
            <a:pPr marL="0" indent="0">
              <a:buNone/>
            </a:pPr>
            <a:endParaRPr lang="en-US" sz="1600" dirty="0">
              <a:latin typeface="Calibri Light" panose="020F0302020204030204" pitchFamily="34" charset="0"/>
            </a:endParaRPr>
          </a:p>
          <a:p>
            <a:r>
              <a:rPr lang="en-US" sz="1600" dirty="0" smtClean="0">
                <a:latin typeface="Calibri Light" panose="020F0302020204030204" pitchFamily="34" charset="0"/>
              </a:rPr>
              <a:t>18th </a:t>
            </a:r>
            <a:r>
              <a:rPr lang="en-US" sz="1600" dirty="0">
                <a:latin typeface="Calibri Light" panose="020F0302020204030204" pitchFamily="34" charset="0"/>
              </a:rPr>
              <a:t>August 2017: OCHA to share the Humanitarian </a:t>
            </a:r>
            <a:r>
              <a:rPr lang="en-US" sz="1600" dirty="0" smtClean="0">
                <a:latin typeface="Calibri Light" panose="020F0302020204030204" pitchFamily="34" charset="0"/>
              </a:rPr>
              <a:t>Profile</a:t>
            </a:r>
            <a:endParaRPr lang="en-US" sz="1600" dirty="0">
              <a:latin typeface="Calibri Light" panose="020F0302020204030204" pitchFamily="34" charset="0"/>
            </a:endParaRPr>
          </a:p>
          <a:p>
            <a:r>
              <a:rPr lang="en-US" sz="1600" dirty="0" smtClean="0">
                <a:latin typeface="Calibri Light" panose="020F0302020204030204" pitchFamily="34" charset="0"/>
              </a:rPr>
              <a:t>18th </a:t>
            </a:r>
            <a:r>
              <a:rPr lang="en-US" sz="1600" dirty="0">
                <a:latin typeface="Calibri Light" panose="020F0302020204030204" pitchFamily="34" charset="0"/>
              </a:rPr>
              <a:t>– </a:t>
            </a:r>
            <a:r>
              <a:rPr lang="en-US" sz="1600" dirty="0" smtClean="0">
                <a:latin typeface="Calibri Light" panose="020F0302020204030204" pitchFamily="34" charset="0"/>
              </a:rPr>
              <a:t>23th </a:t>
            </a:r>
            <a:r>
              <a:rPr lang="en-US" sz="1600" dirty="0">
                <a:latin typeface="Calibri Light" panose="020F0302020204030204" pitchFamily="34" charset="0"/>
              </a:rPr>
              <a:t>August 2017: Clusters to share their Severity Map (indicators to develop – SAG approval) </a:t>
            </a:r>
          </a:p>
          <a:p>
            <a:r>
              <a:rPr lang="en-US" sz="1600" dirty="0" smtClean="0">
                <a:latin typeface="Calibri Light" panose="020F0302020204030204" pitchFamily="34" charset="0"/>
              </a:rPr>
              <a:t>28th </a:t>
            </a:r>
            <a:r>
              <a:rPr lang="en-US" sz="1600" dirty="0">
                <a:latin typeface="Calibri Light" panose="020F0302020204030204" pitchFamily="34" charset="0"/>
              </a:rPr>
              <a:t>August 2017: Cluster to share their </a:t>
            </a:r>
            <a:r>
              <a:rPr lang="en-US" sz="1600" dirty="0" err="1">
                <a:latin typeface="Calibri Light" panose="020F0302020204030204" pitchFamily="34" charset="0"/>
              </a:rPr>
              <a:t>PiN</a:t>
            </a:r>
            <a:r>
              <a:rPr lang="en-US" sz="1600" dirty="0">
                <a:latin typeface="Calibri Light" panose="020F0302020204030204" pitchFamily="34" charset="0"/>
              </a:rPr>
              <a:t> and mains graphics that highlight Cluster key </a:t>
            </a:r>
            <a:r>
              <a:rPr lang="en-US" sz="1600" dirty="0" smtClean="0">
                <a:latin typeface="Calibri Light" panose="020F0302020204030204" pitchFamily="34" charset="0"/>
              </a:rPr>
              <a:t>issues</a:t>
            </a:r>
            <a:endParaRPr lang="en-US" sz="1600" dirty="0"/>
          </a:p>
        </p:txBody>
      </p:sp>
      <p:sp>
        <p:nvSpPr>
          <p:cNvPr id="4" name="Slide Number Placeholder 3"/>
          <p:cNvSpPr>
            <a:spLocks noGrp="1"/>
          </p:cNvSpPr>
          <p:nvPr>
            <p:ph type="sldNum" sz="quarter" idx="12"/>
          </p:nvPr>
        </p:nvSpPr>
        <p:spPr/>
        <p:txBody>
          <a:bodyPr/>
          <a:lstStyle/>
          <a:p>
            <a:fld id="{1327C452-0D12-48F3-BB65-BBA3E6350F2C}" type="slidenum">
              <a:rPr lang="en-GB" smtClean="0"/>
              <a:pPr/>
              <a:t>4</a:t>
            </a:fld>
            <a:endParaRPr lang="en-GB" dirty="0"/>
          </a:p>
        </p:txBody>
      </p:sp>
      <p:graphicFrame>
        <p:nvGraphicFramePr>
          <p:cNvPr id="2" name="Table 1"/>
          <p:cNvGraphicFramePr>
            <a:graphicFrameLocks noGrp="1"/>
          </p:cNvGraphicFramePr>
          <p:nvPr>
            <p:extLst/>
          </p:nvPr>
        </p:nvGraphicFramePr>
        <p:xfrm>
          <a:off x="5615709" y="1292662"/>
          <a:ext cx="812800" cy="2194560"/>
        </p:xfrm>
        <a:graphic>
          <a:graphicData uri="http://schemas.openxmlformats.org/drawingml/2006/table">
            <a:tbl>
              <a:tblPr firstRow="1" firstCol="1" bandRow="1">
                <a:tableStyleId>{5C22544A-7EE6-4342-B048-85BDC9FD1C3A}</a:tableStyleId>
              </a:tblPr>
              <a:tblGrid>
                <a:gridCol w="162560">
                  <a:extLst>
                    <a:ext uri="{9D8B030D-6E8A-4147-A177-3AD203B41FA5}">
                      <a16:colId xmlns:a16="http://schemas.microsoft.com/office/drawing/2014/main" xmlns="" val="20000"/>
                    </a:ext>
                  </a:extLst>
                </a:gridCol>
                <a:gridCol w="162560">
                  <a:extLst>
                    <a:ext uri="{9D8B030D-6E8A-4147-A177-3AD203B41FA5}">
                      <a16:colId xmlns:a16="http://schemas.microsoft.com/office/drawing/2014/main" xmlns="" val="20001"/>
                    </a:ext>
                  </a:extLst>
                </a:gridCol>
                <a:gridCol w="162560">
                  <a:extLst>
                    <a:ext uri="{9D8B030D-6E8A-4147-A177-3AD203B41FA5}">
                      <a16:colId xmlns:a16="http://schemas.microsoft.com/office/drawing/2014/main" xmlns="" val="20002"/>
                    </a:ext>
                  </a:extLst>
                </a:gridCol>
                <a:gridCol w="162560">
                  <a:extLst>
                    <a:ext uri="{9D8B030D-6E8A-4147-A177-3AD203B41FA5}">
                      <a16:colId xmlns:a16="http://schemas.microsoft.com/office/drawing/2014/main" xmlns="" val="20003"/>
                    </a:ext>
                  </a:extLst>
                </a:gridCol>
                <a:gridCol w="162560">
                  <a:extLst>
                    <a:ext uri="{9D8B030D-6E8A-4147-A177-3AD203B41FA5}">
                      <a16:colId xmlns:a16="http://schemas.microsoft.com/office/drawing/2014/main" xmlns="" val="20004"/>
                    </a:ext>
                  </a:extLst>
                </a:gridCol>
              </a:tblGrid>
              <a:tr h="0">
                <a:tc gridSpan="5">
                  <a:txBody>
                    <a:bodyPr/>
                    <a:lstStyle/>
                    <a:p>
                      <a:pPr>
                        <a:spcAft>
                          <a:spcPts val="0"/>
                        </a:spcAft>
                      </a:pPr>
                      <a:endParaRPr lang="en-GB" sz="2400" dirty="0">
                        <a:solidFill>
                          <a:schemeClr val="accent5"/>
                        </a:solidFill>
                        <a:effectLst/>
                        <a:latin typeface="Calibri" charset="0"/>
                        <a:ea typeface="Calibri" charset="0"/>
                        <a:cs typeface="Times New Roman"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0">
                <a:tc>
                  <a:txBody>
                    <a:bodyPr/>
                    <a:lstStyle/>
                    <a:p>
                      <a:pPr>
                        <a:spcAft>
                          <a:spcPts val="0"/>
                        </a:spcAft>
                      </a:pPr>
                      <a:endParaRPr lang="en-GB" sz="2000" dirty="0">
                        <a:effectLst/>
                        <a:latin typeface="Calibri" charset="0"/>
                        <a:ea typeface="Calibri" charset="0"/>
                        <a:cs typeface="Times New Roman"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600" b="1" dirty="0">
                        <a:effectLst/>
                        <a:latin typeface="Calibri" charset="0"/>
                        <a:ea typeface="Calibri" charset="0"/>
                        <a:cs typeface="Times New Roman"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600" dirty="0">
                        <a:effectLst/>
                        <a:latin typeface="Calibri" charset="0"/>
                        <a:ea typeface="Calibri" charset="0"/>
                        <a:cs typeface="Times New Roman"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600" dirty="0">
                        <a:effectLst/>
                        <a:latin typeface="Calibri" charset="0"/>
                        <a:ea typeface="Calibri" charset="0"/>
                        <a:cs typeface="Times New Roman"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2000" dirty="0">
                        <a:effectLst/>
                        <a:latin typeface="Calibri" charset="0"/>
                        <a:ea typeface="Calibri" charset="0"/>
                        <a:cs typeface="Times New Roman" charset="0"/>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0">
                <a:tc>
                  <a:txBody>
                    <a:bodyPr/>
                    <a:lstStyle/>
                    <a:p>
                      <a:pPr>
                        <a:spcAft>
                          <a:spcPts val="0"/>
                        </a:spcAft>
                      </a:pPr>
                      <a:endParaRPr lang="en-GB" sz="2000" dirty="0">
                        <a:solidFill>
                          <a:schemeClr val="bg1"/>
                        </a:solidFill>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800" dirty="0">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800">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800" dirty="0">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800" dirty="0">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0">
                <a:tc>
                  <a:txBody>
                    <a:bodyPr/>
                    <a:lstStyle/>
                    <a:p>
                      <a:pPr>
                        <a:spcAft>
                          <a:spcPts val="0"/>
                        </a:spcAft>
                      </a:pPr>
                      <a:endParaRPr lang="en-GB" sz="2000" dirty="0">
                        <a:solidFill>
                          <a:schemeClr val="bg1"/>
                        </a:solidFill>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800" dirty="0">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800" dirty="0">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800" dirty="0">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800" dirty="0">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0">
                <a:tc>
                  <a:txBody>
                    <a:bodyPr/>
                    <a:lstStyle/>
                    <a:p>
                      <a:pPr>
                        <a:spcAft>
                          <a:spcPts val="0"/>
                        </a:spcAft>
                      </a:pPr>
                      <a:endParaRPr lang="en-GB" sz="2000" dirty="0">
                        <a:solidFill>
                          <a:schemeClr val="bg1"/>
                        </a:solidFill>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800" dirty="0">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800" dirty="0">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800" dirty="0">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800" dirty="0">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0">
                <a:tc>
                  <a:txBody>
                    <a:bodyPr/>
                    <a:lstStyle/>
                    <a:p>
                      <a:pPr>
                        <a:spcAft>
                          <a:spcPts val="0"/>
                        </a:spcAft>
                      </a:pPr>
                      <a:endParaRPr lang="en-GB" sz="2000" dirty="0">
                        <a:solidFill>
                          <a:schemeClr val="bg1"/>
                        </a:solidFill>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800" dirty="0">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800" dirty="0">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800" dirty="0">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800" dirty="0">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0">
                <a:tc>
                  <a:txBody>
                    <a:bodyPr/>
                    <a:lstStyle/>
                    <a:p>
                      <a:pPr>
                        <a:spcAft>
                          <a:spcPts val="0"/>
                        </a:spcAft>
                      </a:pPr>
                      <a:endParaRPr lang="en-GB" sz="2000" dirty="0">
                        <a:solidFill>
                          <a:schemeClr val="bg1"/>
                        </a:solidFill>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800" dirty="0">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800" dirty="0">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800" dirty="0">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spcAft>
                          <a:spcPts val="0"/>
                        </a:spcAft>
                      </a:pPr>
                      <a:endParaRPr lang="en-GB" sz="1800" dirty="0">
                        <a:effectLst/>
                        <a:latin typeface="Calibri" charset="0"/>
                        <a:ea typeface="Calibri" charset="0"/>
                        <a:cs typeface="Times New Roman"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bl>
          </a:graphicData>
        </a:graphic>
      </p:graphicFrame>
      <p:sp>
        <p:nvSpPr>
          <p:cNvPr id="6" name="Title 1"/>
          <p:cNvSpPr txBox="1">
            <a:spLocks/>
          </p:cNvSpPr>
          <p:nvPr/>
        </p:nvSpPr>
        <p:spPr>
          <a:xfrm>
            <a:off x="0" y="259776"/>
            <a:ext cx="9143999" cy="29778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b="1" kern="1200">
                <a:solidFill>
                  <a:srgbClr val="04314C"/>
                </a:solidFill>
                <a:latin typeface="Verdana" pitchFamily="34" charset="0"/>
                <a:ea typeface="Verdana" pitchFamily="34" charset="0"/>
                <a:cs typeface="Verdana" pitchFamily="34" charset="0"/>
              </a:defRPr>
            </a:lvl1pPr>
          </a:lstStyle>
          <a:p>
            <a:pPr marL="342900" indent="-342900" algn="l">
              <a:buFont typeface="+mj-lt"/>
              <a:buAutoNum type="arabicPeriod" startAt="2"/>
            </a:pPr>
            <a:r>
              <a:rPr lang="en-GB" sz="2200" b="0" dirty="0">
                <a:solidFill>
                  <a:srgbClr val="0070C0"/>
                </a:solidFill>
                <a:latin typeface="Calibri Light" panose="020F0302020204030204" pitchFamily="34" charset="0"/>
              </a:rPr>
              <a:t>2018 HNO / HRP </a:t>
            </a:r>
            <a:r>
              <a:rPr lang="en-GB" sz="2200" b="0" dirty="0" smtClean="0">
                <a:solidFill>
                  <a:srgbClr val="0070C0"/>
                </a:solidFill>
                <a:latin typeface="Calibri Light" panose="020F0302020204030204" pitchFamily="34" charset="0"/>
              </a:rPr>
              <a:t>Process</a:t>
            </a:r>
            <a:r>
              <a:rPr lang="en-US" sz="2200" b="0" dirty="0" smtClean="0">
                <a:solidFill>
                  <a:srgbClr val="0070C0"/>
                </a:solidFill>
                <a:latin typeface="Calibri Light" panose="020F0302020204030204" pitchFamily="34" charset="0"/>
              </a:rPr>
              <a:t>– </a:t>
            </a:r>
            <a:r>
              <a:rPr lang="en-US" sz="2200" b="0" dirty="0">
                <a:solidFill>
                  <a:srgbClr val="0070C0"/>
                </a:solidFill>
                <a:latin typeface="Calibri Light" panose="020F0302020204030204" pitchFamily="34" charset="0"/>
              </a:rPr>
              <a:t>What do we need in terms of IM support </a:t>
            </a:r>
            <a:endParaRPr lang="en-GB" sz="2200" b="0" dirty="0">
              <a:solidFill>
                <a:srgbClr val="0070C0"/>
              </a:solidFill>
              <a:latin typeface="Calibri Light" panose="020F0302020204030204" pitchFamily="34" charset="0"/>
            </a:endParaRPr>
          </a:p>
          <a:p>
            <a:pPr marL="342900" indent="-342900" algn="l">
              <a:lnSpc>
                <a:spcPct val="80000"/>
              </a:lnSpc>
              <a:spcBef>
                <a:spcPct val="20000"/>
              </a:spcBef>
              <a:buClr>
                <a:srgbClr val="7F1416"/>
              </a:buClr>
              <a:buFont typeface="Wingdings" pitchFamily="2" charset="2"/>
              <a:buChar char="§"/>
            </a:pPr>
            <a:endParaRPr lang="en-GB" sz="1600" dirty="0">
              <a:solidFill>
                <a:schemeClr val="tx1"/>
              </a:solidFill>
              <a:latin typeface="Calibri Light" panose="020F0302020204030204" pitchFamily="34" charset="0"/>
              <a:ea typeface="+mn-ea"/>
              <a:cs typeface="+mn-cs"/>
            </a:endParaRPr>
          </a:p>
        </p:txBody>
      </p:sp>
    </p:spTree>
    <p:extLst>
      <p:ext uri="{BB962C8B-B14F-4D97-AF65-F5344CB8AC3E}">
        <p14:creationId xmlns:p14="http://schemas.microsoft.com/office/powerpoint/2010/main" val="1444236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8614"/>
            <a:ext cx="8229600" cy="4156010"/>
          </a:xfrm>
        </p:spPr>
        <p:txBody>
          <a:bodyPr>
            <a:normAutofit fontScale="47500" lnSpcReduction="20000"/>
          </a:bodyPr>
          <a:lstStyle/>
          <a:p>
            <a:pPr marL="0" indent="0">
              <a:lnSpc>
                <a:spcPct val="150000"/>
              </a:lnSpc>
              <a:buNone/>
            </a:pPr>
            <a:endParaRPr lang="en-US" sz="1900" b="1" dirty="0" smtClean="0">
              <a:solidFill>
                <a:schemeClr val="accent6">
                  <a:lumMod val="75000"/>
                </a:schemeClr>
              </a:solidFill>
              <a:latin typeface="Calibri Light" panose="020F0302020204030204" pitchFamily="34" charset="0"/>
            </a:endParaRPr>
          </a:p>
          <a:p>
            <a:pPr marL="0" indent="0">
              <a:lnSpc>
                <a:spcPct val="150000"/>
              </a:lnSpc>
              <a:buNone/>
            </a:pPr>
            <a:endParaRPr lang="en-US" sz="1900" b="1" dirty="0">
              <a:solidFill>
                <a:schemeClr val="accent6">
                  <a:lumMod val="75000"/>
                </a:schemeClr>
              </a:solidFill>
              <a:latin typeface="Calibri Light" panose="020F0302020204030204" pitchFamily="34" charset="0"/>
            </a:endParaRPr>
          </a:p>
          <a:p>
            <a:pPr marL="0" indent="0">
              <a:lnSpc>
                <a:spcPct val="150000"/>
              </a:lnSpc>
              <a:buNone/>
            </a:pPr>
            <a:endParaRPr lang="en-US" sz="1900" b="1" dirty="0" smtClean="0">
              <a:solidFill>
                <a:schemeClr val="accent6">
                  <a:lumMod val="75000"/>
                </a:schemeClr>
              </a:solidFill>
              <a:latin typeface="Calibri Light" panose="020F0302020204030204" pitchFamily="34" charset="0"/>
            </a:endParaRPr>
          </a:p>
          <a:p>
            <a:pPr marL="0" indent="0">
              <a:lnSpc>
                <a:spcPct val="150000"/>
              </a:lnSpc>
              <a:buNone/>
            </a:pPr>
            <a:endParaRPr lang="en-US" sz="1900" b="1" dirty="0">
              <a:solidFill>
                <a:schemeClr val="accent6">
                  <a:lumMod val="75000"/>
                </a:schemeClr>
              </a:solidFill>
              <a:latin typeface="Calibri Light" panose="020F0302020204030204" pitchFamily="34" charset="0"/>
            </a:endParaRPr>
          </a:p>
          <a:p>
            <a:pPr marL="0" indent="0">
              <a:lnSpc>
                <a:spcPct val="150000"/>
              </a:lnSpc>
              <a:buNone/>
            </a:pPr>
            <a:endParaRPr lang="en-US" sz="1900" b="1" dirty="0" smtClean="0">
              <a:solidFill>
                <a:schemeClr val="accent6">
                  <a:lumMod val="75000"/>
                </a:schemeClr>
              </a:solidFill>
              <a:latin typeface="Calibri Light" panose="020F0302020204030204" pitchFamily="34" charset="0"/>
            </a:endParaRPr>
          </a:p>
          <a:p>
            <a:pPr marL="0" indent="0">
              <a:lnSpc>
                <a:spcPct val="150000"/>
              </a:lnSpc>
              <a:buNone/>
            </a:pPr>
            <a:endParaRPr lang="en-US" sz="1900" b="1" dirty="0">
              <a:solidFill>
                <a:schemeClr val="accent6">
                  <a:lumMod val="75000"/>
                </a:schemeClr>
              </a:solidFill>
              <a:latin typeface="Calibri Light" panose="020F0302020204030204" pitchFamily="34" charset="0"/>
            </a:endParaRPr>
          </a:p>
          <a:p>
            <a:pPr>
              <a:lnSpc>
                <a:spcPct val="120000"/>
              </a:lnSpc>
            </a:pPr>
            <a:r>
              <a:rPr lang="en-US" sz="3400" dirty="0" err="1">
                <a:latin typeface="Calibri Light" panose="020F0302020204030204" pitchFamily="34" charset="0"/>
              </a:rPr>
              <a:t>Nadhira</a:t>
            </a:r>
            <a:r>
              <a:rPr lang="en-US" sz="3400" dirty="0">
                <a:latin typeface="Calibri Light" panose="020F0302020204030204" pitchFamily="34" charset="0"/>
              </a:rPr>
              <a:t> Screening Site (north of </a:t>
            </a:r>
            <a:r>
              <a:rPr lang="en-US" sz="3400" dirty="0" err="1">
                <a:latin typeface="Calibri Light" panose="020F0302020204030204" pitchFamily="34" charset="0"/>
              </a:rPr>
              <a:t>Rutba</a:t>
            </a:r>
            <a:r>
              <a:rPr lang="en-US" sz="3400" dirty="0">
                <a:latin typeface="Calibri Light" panose="020F0302020204030204" pitchFamily="34" charset="0"/>
              </a:rPr>
              <a:t>): UNHCR and partners began the installation of 10 shade areas 10km south of the checkpoint, where families wait for several hours before ISF escorts them to Kilo 160 CP then to Kilo 18 camp; </a:t>
            </a:r>
          </a:p>
          <a:p>
            <a:pPr>
              <a:lnSpc>
                <a:spcPct val="120000"/>
              </a:lnSpc>
            </a:pPr>
            <a:r>
              <a:rPr lang="en-US" sz="3400" dirty="0">
                <a:latin typeface="Calibri Light" panose="020F0302020204030204" pitchFamily="34" charset="0"/>
              </a:rPr>
              <a:t>Kilo 60 Camp:  remains closed. </a:t>
            </a:r>
          </a:p>
          <a:p>
            <a:pPr>
              <a:lnSpc>
                <a:spcPct val="120000"/>
              </a:lnSpc>
            </a:pPr>
            <a:r>
              <a:rPr lang="en-US" sz="3400" dirty="0">
                <a:latin typeface="Calibri Light" panose="020F0302020204030204" pitchFamily="34" charset="0"/>
              </a:rPr>
              <a:t>Kilo 18 Camp: JCMC confirmed no expansion for this camp from </a:t>
            </a:r>
            <a:r>
              <a:rPr lang="en-US" sz="3400" dirty="0" err="1">
                <a:latin typeface="Calibri Light" panose="020F0302020204030204" pitchFamily="34" charset="0"/>
              </a:rPr>
              <a:t>MoMD</a:t>
            </a:r>
            <a:r>
              <a:rPr lang="en-US" sz="3400" dirty="0">
                <a:latin typeface="Calibri Light" panose="020F0302020204030204" pitchFamily="34" charset="0"/>
              </a:rPr>
              <a:t> side; UNHCR and partners are building two new sections with a total of 512 tents;</a:t>
            </a:r>
          </a:p>
          <a:p>
            <a:pPr>
              <a:lnSpc>
                <a:spcPct val="120000"/>
              </a:lnSpc>
            </a:pPr>
            <a:r>
              <a:rPr lang="en-US" sz="3400" dirty="0" err="1">
                <a:latin typeface="Calibri Light" panose="020F0302020204030204" pitchFamily="34" charset="0"/>
              </a:rPr>
              <a:t>MoMD</a:t>
            </a:r>
            <a:r>
              <a:rPr lang="en-US" sz="3400" dirty="0">
                <a:latin typeface="Calibri Light" panose="020F0302020204030204" pitchFamily="34" charset="0"/>
              </a:rPr>
              <a:t> continues to relocate 100+ IDP families (approx. 600 individuals) from the camp to HTC and AAF whenever the camp is near full capacity; </a:t>
            </a:r>
          </a:p>
          <a:p>
            <a:pPr>
              <a:lnSpc>
                <a:spcPct val="120000"/>
              </a:lnSpc>
            </a:pPr>
            <a:r>
              <a:rPr lang="en-US" sz="3400" dirty="0">
                <a:latin typeface="Calibri Light" panose="020F0302020204030204" pitchFamily="34" charset="0"/>
              </a:rPr>
              <a:t>A total of 1,059 families (approx. 6,354 individuals) have reportedly departed the camp during the month of July. </a:t>
            </a:r>
          </a:p>
          <a:p>
            <a:pPr>
              <a:lnSpc>
                <a:spcPct val="150000"/>
              </a:lnSpc>
            </a:pPr>
            <a:endParaRPr lang="en-US" sz="2000" dirty="0">
              <a:latin typeface="Calibri Light" panose="020F0302020204030204" pitchFamily="34" charset="0"/>
            </a:endParaRPr>
          </a:p>
          <a:p>
            <a:endParaRPr lang="en-US" sz="1600" dirty="0">
              <a:latin typeface="Calibri Light" panose="020F0302020204030204" pitchFamily="34" charset="0"/>
            </a:endParaRPr>
          </a:p>
        </p:txBody>
      </p:sp>
      <p:sp>
        <p:nvSpPr>
          <p:cNvPr id="4" name="Slide Number Placeholder 3"/>
          <p:cNvSpPr>
            <a:spLocks noGrp="1"/>
          </p:cNvSpPr>
          <p:nvPr>
            <p:ph type="sldNum" sz="quarter" idx="12"/>
          </p:nvPr>
        </p:nvSpPr>
        <p:spPr/>
        <p:txBody>
          <a:bodyPr/>
          <a:lstStyle/>
          <a:p>
            <a:fld id="{1327C452-0D12-48F3-BB65-BBA3E6350F2C}" type="slidenum">
              <a:rPr lang="en-GB" smtClean="0">
                <a:latin typeface="Calibri"/>
              </a:rPr>
              <a:pPr/>
              <a:t>5</a:t>
            </a:fld>
            <a:endParaRPr lang="en-GB" dirty="0">
              <a:latin typeface="Calibri"/>
            </a:endParaRPr>
          </a:p>
        </p:txBody>
      </p:sp>
      <p:sp>
        <p:nvSpPr>
          <p:cNvPr id="6" name="Title 1"/>
          <p:cNvSpPr txBox="1">
            <a:spLocks/>
          </p:cNvSpPr>
          <p:nvPr/>
        </p:nvSpPr>
        <p:spPr>
          <a:xfrm>
            <a:off x="0" y="22300"/>
            <a:ext cx="9144000" cy="41631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b="1" kern="1200">
                <a:solidFill>
                  <a:srgbClr val="04314C"/>
                </a:solidFill>
                <a:latin typeface="Verdana" pitchFamily="34" charset="0"/>
                <a:ea typeface="Verdana" pitchFamily="34" charset="0"/>
                <a:cs typeface="Verdana" pitchFamily="34" charset="0"/>
              </a:defRPr>
            </a:lvl1pPr>
          </a:lstStyle>
          <a:p>
            <a:pPr marL="457200" indent="-457200" algn="l">
              <a:buFont typeface="+mj-lt"/>
              <a:buAutoNum type="arabicPeriod" startAt="3"/>
            </a:pPr>
            <a:r>
              <a:rPr lang="en-GB" sz="2000" b="0" dirty="0" smtClean="0">
                <a:solidFill>
                  <a:srgbClr val="0070C0"/>
                </a:solidFill>
                <a:latin typeface="Calibri Light" panose="020F0302020204030204" pitchFamily="34" charset="0"/>
              </a:rPr>
              <a:t>Western Anbar Influx Updates </a:t>
            </a:r>
            <a:endParaRPr lang="en-US" sz="2000" b="0" dirty="0">
              <a:solidFill>
                <a:srgbClr val="C00000"/>
              </a:solidFill>
              <a:latin typeface="Calibri Light" panose="020F0302020204030204" pitchFamily="34" charset="0"/>
            </a:endParaRPr>
          </a:p>
        </p:txBody>
      </p:sp>
      <p:sp>
        <p:nvSpPr>
          <p:cNvPr id="10" name="Rectangle 9"/>
          <p:cNvSpPr/>
          <p:nvPr/>
        </p:nvSpPr>
        <p:spPr>
          <a:xfrm>
            <a:off x="457201" y="560457"/>
            <a:ext cx="7995424" cy="1007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solidFill>
                  <a:srgbClr val="FFFF00"/>
                </a:solidFill>
                <a:latin typeface="Calibri Light" panose="020F0302020204030204" pitchFamily="34" charset="0"/>
              </a:rPr>
              <a:t>Planning </a:t>
            </a:r>
            <a:r>
              <a:rPr lang="en-US" sz="1600" b="1" dirty="0">
                <a:solidFill>
                  <a:srgbClr val="FFFF00"/>
                </a:solidFill>
                <a:latin typeface="Calibri Light" panose="020F0302020204030204" pitchFamily="34" charset="0"/>
              </a:rPr>
              <a:t>Figures as of 7</a:t>
            </a:r>
            <a:r>
              <a:rPr lang="en-US" sz="1600" b="1" baseline="30000" dirty="0">
                <a:solidFill>
                  <a:srgbClr val="FFFF00"/>
                </a:solidFill>
                <a:latin typeface="Calibri Light" panose="020F0302020204030204" pitchFamily="34" charset="0"/>
              </a:rPr>
              <a:t>th</a:t>
            </a:r>
            <a:r>
              <a:rPr lang="en-US" sz="1600" b="1" dirty="0">
                <a:solidFill>
                  <a:srgbClr val="FFFF00"/>
                </a:solidFill>
                <a:latin typeface="Calibri Light" panose="020F0302020204030204" pitchFamily="34" charset="0"/>
              </a:rPr>
              <a:t> August 2017:-</a:t>
            </a:r>
          </a:p>
          <a:p>
            <a:pPr>
              <a:lnSpc>
                <a:spcPct val="150000"/>
              </a:lnSpc>
            </a:pPr>
            <a:r>
              <a:rPr lang="en-US" sz="1600" dirty="0">
                <a:solidFill>
                  <a:srgbClr val="FFFF00"/>
                </a:solidFill>
                <a:latin typeface="Calibri Light" panose="020F0302020204030204" pitchFamily="34" charset="0"/>
              </a:rPr>
              <a:t>Estimated number of people remaining under ISIL Controlled areas -  </a:t>
            </a:r>
            <a:r>
              <a:rPr lang="en-US" sz="1600" b="1" dirty="0">
                <a:solidFill>
                  <a:srgbClr val="FFFF00"/>
                </a:solidFill>
                <a:latin typeface="Calibri Light" panose="020F0302020204030204" pitchFamily="34" charset="0"/>
              </a:rPr>
              <a:t>70,000</a:t>
            </a:r>
          </a:p>
          <a:p>
            <a:pPr>
              <a:lnSpc>
                <a:spcPct val="150000"/>
              </a:lnSpc>
            </a:pPr>
            <a:r>
              <a:rPr lang="en-US" sz="1600" dirty="0">
                <a:solidFill>
                  <a:srgbClr val="FFFF00"/>
                </a:solidFill>
                <a:latin typeface="Calibri Light" panose="020F0302020204030204" pitchFamily="34" charset="0"/>
              </a:rPr>
              <a:t>Number of People displaced from Western Anbar since January 2017 – </a:t>
            </a:r>
            <a:r>
              <a:rPr lang="en-US" sz="1600" b="1" dirty="0">
                <a:solidFill>
                  <a:srgbClr val="FFFF00"/>
                </a:solidFill>
                <a:latin typeface="Calibri Light" panose="020F0302020204030204" pitchFamily="34" charset="0"/>
              </a:rPr>
              <a:t>38,000</a:t>
            </a:r>
            <a:endParaRPr lang="en-US" sz="1600" dirty="0">
              <a:solidFill>
                <a:srgbClr val="FFFF00"/>
              </a:solidFill>
            </a:endParaRPr>
          </a:p>
        </p:txBody>
      </p:sp>
    </p:spTree>
    <p:extLst>
      <p:ext uri="{BB962C8B-B14F-4D97-AF65-F5344CB8AC3E}">
        <p14:creationId xmlns:p14="http://schemas.microsoft.com/office/powerpoint/2010/main" val="1666559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327C452-0D12-48F3-BB65-BBA3E6350F2C}" type="slidenum">
              <a:rPr lang="en-GB" smtClean="0">
                <a:latin typeface="Calibri"/>
              </a:rPr>
              <a:pPr/>
              <a:t>6</a:t>
            </a:fld>
            <a:endParaRPr lang="en-GB">
              <a:latin typeface="Calibri"/>
            </a:endParaRPr>
          </a:p>
        </p:txBody>
      </p:sp>
      <p:sp>
        <p:nvSpPr>
          <p:cNvPr id="7" name="Title 1"/>
          <p:cNvSpPr txBox="1">
            <a:spLocks/>
          </p:cNvSpPr>
          <p:nvPr/>
        </p:nvSpPr>
        <p:spPr>
          <a:xfrm>
            <a:off x="0" y="89209"/>
            <a:ext cx="9144000" cy="3568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b="1" kern="1200">
                <a:solidFill>
                  <a:srgbClr val="04314C"/>
                </a:solidFill>
                <a:latin typeface="Verdana" pitchFamily="34" charset="0"/>
                <a:ea typeface="Verdana" pitchFamily="34" charset="0"/>
                <a:cs typeface="Verdana" pitchFamily="34" charset="0"/>
              </a:defRPr>
            </a:lvl1pPr>
          </a:lstStyle>
          <a:p>
            <a:pPr algn="l"/>
            <a:r>
              <a:rPr lang="en-GB" sz="2000" b="0" dirty="0">
                <a:solidFill>
                  <a:srgbClr val="0070C0"/>
                </a:solidFill>
                <a:latin typeface="Calibri Light" panose="020F0302020204030204" pitchFamily="34" charset="0"/>
              </a:rPr>
              <a:t>4</a:t>
            </a:r>
            <a:r>
              <a:rPr lang="en-GB" sz="2000" b="0" dirty="0" smtClean="0">
                <a:solidFill>
                  <a:srgbClr val="0070C0"/>
                </a:solidFill>
                <a:latin typeface="Calibri Light" panose="020F0302020204030204" pitchFamily="34" charset="0"/>
              </a:rPr>
              <a:t> a. )Key Issues – Prepositioning for Western Anbar Influx</a:t>
            </a:r>
            <a:r>
              <a:rPr lang="en-GB" sz="2000" b="0" dirty="0" smtClean="0">
                <a:solidFill>
                  <a:srgbClr val="C00000"/>
                </a:solidFill>
                <a:latin typeface="Calibri Light" panose="020F0302020204030204" pitchFamily="34" charset="0"/>
              </a:rPr>
              <a:t> </a:t>
            </a:r>
            <a:endParaRPr lang="en-US" sz="2000" b="0" dirty="0">
              <a:solidFill>
                <a:srgbClr val="C00000"/>
              </a:solidFill>
              <a:latin typeface="Calibri Light" panose="020F0302020204030204" pitchFamily="34" charset="0"/>
            </a:endParaRPr>
          </a:p>
        </p:txBody>
      </p:sp>
      <p:sp>
        <p:nvSpPr>
          <p:cNvPr id="6" name="Content Placeholder 5"/>
          <p:cNvSpPr>
            <a:spLocks noGrp="1"/>
          </p:cNvSpPr>
          <p:nvPr>
            <p:ph idx="1"/>
          </p:nvPr>
        </p:nvSpPr>
        <p:spPr>
          <a:xfrm>
            <a:off x="457200" y="1116280"/>
            <a:ext cx="8229600" cy="2755076"/>
          </a:xfrm>
        </p:spPr>
        <p:txBody>
          <a:bodyPr>
            <a:noAutofit/>
          </a:bodyPr>
          <a:lstStyle/>
          <a:p>
            <a:r>
              <a:rPr lang="en-US" sz="1800" dirty="0">
                <a:latin typeface="Calibri Light" panose="020F0302020204030204" pitchFamily="34" charset="0"/>
              </a:rPr>
              <a:t>UNHCR Stock  - 2,000 tents prepositioned in Anbar</a:t>
            </a:r>
          </a:p>
          <a:p>
            <a:r>
              <a:rPr lang="en-US" sz="1800" dirty="0">
                <a:latin typeface="Calibri Light" panose="020F0302020204030204" pitchFamily="34" charset="0"/>
              </a:rPr>
              <a:t>UNHCR Stock – 2,500 CRI Kits prepositioned in Anbar</a:t>
            </a:r>
          </a:p>
          <a:p>
            <a:r>
              <a:rPr lang="en-US" sz="1800" dirty="0">
                <a:latin typeface="Calibri Light" panose="020F0302020204030204" pitchFamily="34" charset="0"/>
              </a:rPr>
              <a:t>IOM Stock  - 1,000 NFI Kits </a:t>
            </a:r>
            <a:r>
              <a:rPr lang="en-US" sz="1800" dirty="0" smtClean="0">
                <a:latin typeface="Calibri Light" panose="020F0302020204030204" pitchFamily="34" charset="0"/>
              </a:rPr>
              <a:t>being sent to Anbar ( Plus 2,000 Summer top up) </a:t>
            </a:r>
            <a:endParaRPr lang="en-US" sz="1800" dirty="0">
              <a:latin typeface="Calibri Light" panose="020F0302020204030204" pitchFamily="34" charset="0"/>
            </a:endParaRPr>
          </a:p>
          <a:p>
            <a:r>
              <a:rPr lang="en-US" sz="1800" dirty="0" smtClean="0">
                <a:latin typeface="Calibri Light" panose="020F0302020204030204" pitchFamily="34" charset="0"/>
              </a:rPr>
              <a:t>QRCS </a:t>
            </a:r>
            <a:r>
              <a:rPr lang="en-US" sz="1800" dirty="0">
                <a:latin typeface="Calibri Light" panose="020F0302020204030204" pitchFamily="34" charset="0"/>
              </a:rPr>
              <a:t>Stock -  279 Tents Prepositioned in Anbar</a:t>
            </a:r>
          </a:p>
          <a:p>
            <a:r>
              <a:rPr lang="en-US" sz="1800" dirty="0">
                <a:latin typeface="Calibri Light" panose="020F0302020204030204" pitchFamily="34" charset="0"/>
              </a:rPr>
              <a:t>MODM stock -  100 tents Prepositioned in Anbar</a:t>
            </a:r>
          </a:p>
          <a:p>
            <a:r>
              <a:rPr lang="en-US" sz="1800" dirty="0" smtClean="0">
                <a:solidFill>
                  <a:srgbClr val="FF0000"/>
                </a:solidFill>
                <a:latin typeface="Calibri Light" panose="020F0302020204030204" pitchFamily="34" charset="0"/>
              </a:rPr>
              <a:t>Total </a:t>
            </a:r>
            <a:r>
              <a:rPr lang="en-US" sz="1800" dirty="0">
                <a:solidFill>
                  <a:srgbClr val="FF0000"/>
                </a:solidFill>
                <a:latin typeface="Calibri Light" panose="020F0302020204030204" pitchFamily="34" charset="0"/>
              </a:rPr>
              <a:t>Tents =  2,379 </a:t>
            </a:r>
          </a:p>
          <a:p>
            <a:r>
              <a:rPr lang="en-US" sz="1800" dirty="0">
                <a:solidFill>
                  <a:srgbClr val="FF0000"/>
                </a:solidFill>
                <a:latin typeface="Calibri Light" panose="020F0302020204030204" pitchFamily="34" charset="0"/>
              </a:rPr>
              <a:t>Total CRIs / NFI Kits =  </a:t>
            </a:r>
            <a:r>
              <a:rPr lang="en-US" sz="1800" dirty="0" smtClean="0">
                <a:solidFill>
                  <a:srgbClr val="FF0000"/>
                </a:solidFill>
                <a:latin typeface="Calibri Light" panose="020F0302020204030204" pitchFamily="34" charset="0"/>
              </a:rPr>
              <a:t>3,500 </a:t>
            </a:r>
            <a:endParaRPr lang="en-US" sz="1800" dirty="0">
              <a:solidFill>
                <a:srgbClr val="FF0000"/>
              </a:solidFill>
              <a:latin typeface="Calibri Light" panose="020F0302020204030204" pitchFamily="34" charset="0"/>
            </a:endParaRPr>
          </a:p>
          <a:p>
            <a:endParaRPr lang="en-US" sz="1800" b="1" dirty="0">
              <a:solidFill>
                <a:srgbClr val="FF0000"/>
              </a:solidFill>
              <a:latin typeface="Calibri Light" panose="020F0302020204030204" pitchFamily="34" charset="0"/>
            </a:endParaRPr>
          </a:p>
        </p:txBody>
      </p:sp>
    </p:spTree>
    <p:extLst>
      <p:ext uri="{BB962C8B-B14F-4D97-AF65-F5344CB8AC3E}">
        <p14:creationId xmlns:p14="http://schemas.microsoft.com/office/powerpoint/2010/main" val="726153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619"/>
            <a:ext cx="9144000" cy="429642"/>
          </a:xfrm>
        </p:spPr>
        <p:txBody>
          <a:bodyPr>
            <a:normAutofit/>
          </a:bodyPr>
          <a:lstStyle/>
          <a:p>
            <a:pPr algn="l"/>
            <a:r>
              <a:rPr lang="en-US" sz="2000" b="0" dirty="0">
                <a:solidFill>
                  <a:srgbClr val="0070C0"/>
                </a:solidFill>
                <a:latin typeface="Calibri Light" panose="020F0302020204030204" pitchFamily="34" charset="0"/>
              </a:rPr>
              <a:t>4</a:t>
            </a:r>
            <a:r>
              <a:rPr lang="en-US" sz="2000" b="0" dirty="0" smtClean="0">
                <a:solidFill>
                  <a:srgbClr val="0070C0"/>
                </a:solidFill>
                <a:latin typeface="Calibri Light" panose="020F0302020204030204" pitchFamily="34" charset="0"/>
              </a:rPr>
              <a:t> b.) Key </a:t>
            </a:r>
            <a:r>
              <a:rPr lang="en-US" sz="2000" b="0" dirty="0">
                <a:solidFill>
                  <a:srgbClr val="0070C0"/>
                </a:solidFill>
                <a:latin typeface="Calibri Light" panose="020F0302020204030204" pitchFamily="34" charset="0"/>
              </a:rPr>
              <a:t>Issues - Available plots in Anbar Camps (latest version</a:t>
            </a:r>
            <a:r>
              <a:rPr lang="en-US" sz="2000" b="0" dirty="0" smtClean="0">
                <a:solidFill>
                  <a:srgbClr val="0070C0"/>
                </a:solidFill>
                <a:latin typeface="Calibri Light" panose="020F0302020204030204" pitchFamily="34" charset="0"/>
              </a:rPr>
              <a:t>)</a:t>
            </a:r>
            <a:endParaRPr lang="en-US" sz="2000" b="0" dirty="0">
              <a:solidFill>
                <a:srgbClr val="FF0000"/>
              </a:solidFill>
              <a:latin typeface="Calibri Light" panose="020F0302020204030204" pitchFamily="34" charset="0"/>
            </a:endParaRPr>
          </a:p>
        </p:txBody>
      </p:sp>
      <p:sp>
        <p:nvSpPr>
          <p:cNvPr id="4" name="Slide Number Placeholder 3"/>
          <p:cNvSpPr>
            <a:spLocks noGrp="1"/>
          </p:cNvSpPr>
          <p:nvPr>
            <p:ph type="sldNum" sz="quarter" idx="12"/>
          </p:nvPr>
        </p:nvSpPr>
        <p:spPr/>
        <p:txBody>
          <a:bodyPr/>
          <a:lstStyle/>
          <a:p>
            <a:fld id="{1327C452-0D12-48F3-BB65-BBA3E6350F2C}" type="slidenum">
              <a:rPr lang="en-GB" smtClean="0">
                <a:latin typeface="Calibri"/>
              </a:rPr>
              <a:pPr/>
              <a:t>7</a:t>
            </a:fld>
            <a:endParaRPr lang="en-GB">
              <a:latin typeface="Calibri"/>
            </a:endParaRPr>
          </a:p>
        </p:txBody>
      </p:sp>
      <p:sp>
        <p:nvSpPr>
          <p:cNvPr id="3" name="Content Placeholder 2"/>
          <p:cNvSpPr>
            <a:spLocks noGrp="1"/>
          </p:cNvSpPr>
          <p:nvPr>
            <p:ph idx="1"/>
          </p:nvPr>
        </p:nvSpPr>
        <p:spPr>
          <a:xfrm>
            <a:off x="457200" y="617034"/>
            <a:ext cx="8229600" cy="3977589"/>
          </a:xfrm>
        </p:spPr>
        <p:txBody>
          <a:bodyPr>
            <a:normAutofit/>
          </a:bodyPr>
          <a:lstStyle/>
          <a:p>
            <a:pPr>
              <a:lnSpc>
                <a:spcPct val="150000"/>
              </a:lnSpc>
            </a:pPr>
            <a:r>
              <a:rPr lang="en-US" sz="1800" dirty="0" smtClean="0">
                <a:solidFill>
                  <a:schemeClr val="tx1">
                    <a:lumMod val="50000"/>
                    <a:lumOff val="50000"/>
                  </a:schemeClr>
                </a:solidFill>
              </a:rPr>
              <a:t>Currently there are approximately 7,000 available plots in existing Anbar Camps in HTC , AK and AAF</a:t>
            </a:r>
            <a:r>
              <a:rPr lang="en-US" sz="1800" b="1" dirty="0" smtClean="0">
                <a:solidFill>
                  <a:srgbClr val="FF0000"/>
                </a:solidFill>
              </a:rPr>
              <a:t>.</a:t>
            </a:r>
          </a:p>
          <a:p>
            <a:pPr>
              <a:lnSpc>
                <a:spcPct val="150000"/>
              </a:lnSpc>
            </a:pPr>
            <a:endParaRPr lang="en-US" sz="1800" b="1" dirty="0">
              <a:solidFill>
                <a:srgbClr val="FF0000"/>
              </a:solidFill>
            </a:endParaRPr>
          </a:p>
        </p:txBody>
      </p:sp>
    </p:spTree>
    <p:extLst>
      <p:ext uri="{BB962C8B-B14F-4D97-AF65-F5344CB8AC3E}">
        <p14:creationId xmlns:p14="http://schemas.microsoft.com/office/powerpoint/2010/main" val="143212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620"/>
            <a:ext cx="9144000" cy="385034"/>
          </a:xfrm>
        </p:spPr>
        <p:txBody>
          <a:bodyPr>
            <a:normAutofit/>
          </a:bodyPr>
          <a:lstStyle/>
          <a:p>
            <a:pPr algn="l"/>
            <a:r>
              <a:rPr lang="en-US" sz="1800" b="0" dirty="0" smtClean="0">
                <a:solidFill>
                  <a:srgbClr val="0070C0"/>
                </a:solidFill>
                <a:latin typeface="Calibri Light" panose="020F0302020204030204" pitchFamily="34" charset="0"/>
              </a:rPr>
              <a:t>4 c ,d, e.)  </a:t>
            </a:r>
            <a:r>
              <a:rPr lang="en-US" sz="1800" b="0" dirty="0">
                <a:solidFill>
                  <a:srgbClr val="0070C0"/>
                </a:solidFill>
                <a:latin typeface="Calibri Light" panose="020F0302020204030204" pitchFamily="34" charset="0"/>
              </a:rPr>
              <a:t>Key Issues </a:t>
            </a:r>
            <a:r>
              <a:rPr lang="en-US" sz="1800" b="0" dirty="0" smtClean="0">
                <a:solidFill>
                  <a:srgbClr val="0070C0"/>
                </a:solidFill>
                <a:latin typeface="Calibri Light" panose="020F0302020204030204" pitchFamily="34" charset="0"/>
              </a:rPr>
              <a:t>- </a:t>
            </a:r>
            <a:r>
              <a:rPr lang="en-US" sz="1800" b="0" dirty="0">
                <a:solidFill>
                  <a:srgbClr val="0070C0"/>
                </a:solidFill>
                <a:latin typeface="Calibri Light" panose="020F0302020204030204" pitchFamily="34" charset="0"/>
              </a:rPr>
              <a:t>Summer activities –Gap Analysis (latest version)</a:t>
            </a:r>
          </a:p>
        </p:txBody>
      </p:sp>
      <p:sp>
        <p:nvSpPr>
          <p:cNvPr id="4" name="Slide Number Placeholder 3"/>
          <p:cNvSpPr>
            <a:spLocks noGrp="1"/>
          </p:cNvSpPr>
          <p:nvPr>
            <p:ph type="sldNum" sz="quarter" idx="12"/>
          </p:nvPr>
        </p:nvSpPr>
        <p:spPr/>
        <p:txBody>
          <a:bodyPr/>
          <a:lstStyle/>
          <a:p>
            <a:fld id="{1327C452-0D12-48F3-BB65-BBA3E6350F2C}" type="slidenum">
              <a:rPr lang="en-GB" smtClean="0">
                <a:latin typeface="Calibri"/>
              </a:rPr>
              <a:pPr/>
              <a:t>8</a:t>
            </a:fld>
            <a:endParaRPr lang="en-GB">
              <a:latin typeface="Calibri"/>
            </a:endParaRPr>
          </a:p>
        </p:txBody>
      </p:sp>
      <p:sp>
        <p:nvSpPr>
          <p:cNvPr id="3" name="Content Placeholder 2"/>
          <p:cNvSpPr>
            <a:spLocks noGrp="1"/>
          </p:cNvSpPr>
          <p:nvPr>
            <p:ph idx="1"/>
          </p:nvPr>
        </p:nvSpPr>
        <p:spPr>
          <a:xfrm>
            <a:off x="296883" y="832624"/>
            <a:ext cx="8490857" cy="3761999"/>
          </a:xfrm>
        </p:spPr>
        <p:txBody>
          <a:bodyPr>
            <a:normAutofit/>
          </a:bodyPr>
          <a:lstStyle/>
          <a:p>
            <a:r>
              <a:rPr lang="en-US" sz="1800" dirty="0" smtClean="0">
                <a:latin typeface="Calibri Light" panose="020F0302020204030204" pitchFamily="34" charset="0"/>
              </a:rPr>
              <a:t>CRS recently distributed more than 2,110 Basic NFI kits with summer items in HTC camps</a:t>
            </a:r>
          </a:p>
          <a:p>
            <a:r>
              <a:rPr lang="en-US" sz="1800" dirty="0" smtClean="0">
                <a:latin typeface="Calibri Light" panose="020F0302020204030204" pitchFamily="34" charset="0"/>
              </a:rPr>
              <a:t>IOM is planning to transfer2,000 summer top up kits to Anbar . IOM Coordinating with UNHCR and CRS to avoid overlap </a:t>
            </a:r>
          </a:p>
          <a:p>
            <a:r>
              <a:rPr lang="en-US" sz="1800" dirty="0" smtClean="0">
                <a:latin typeface="Calibri Light" panose="020F0302020204030204" pitchFamily="34" charset="0"/>
              </a:rPr>
              <a:t>MODM has distributed 1,000 AWCs  in HTC ( UNHCR to Confirm) </a:t>
            </a:r>
          </a:p>
          <a:p>
            <a:r>
              <a:rPr lang="en-US" sz="1800" dirty="0" smtClean="0">
                <a:latin typeface="Calibri Light" panose="020F0302020204030204" pitchFamily="34" charset="0"/>
              </a:rPr>
              <a:t>Current Gap about 5,000 HHs </a:t>
            </a:r>
          </a:p>
          <a:p>
            <a:r>
              <a:rPr lang="en-US" sz="1800" dirty="0" smtClean="0">
                <a:solidFill>
                  <a:srgbClr val="C00000"/>
                </a:solidFill>
                <a:latin typeface="Calibri Light" panose="020F0302020204030204" pitchFamily="34" charset="0"/>
              </a:rPr>
              <a:t>Tents so far replaced 7,989 ; Current Gap 15, 011 needed for Camps in AAF, HTC and AK</a:t>
            </a:r>
          </a:p>
          <a:p>
            <a:r>
              <a:rPr lang="en-US" sz="1800" dirty="0" smtClean="0">
                <a:solidFill>
                  <a:srgbClr val="C00000"/>
                </a:solidFill>
                <a:latin typeface="Calibri Light" panose="020F0302020204030204" pitchFamily="34" charset="0"/>
              </a:rPr>
              <a:t>Partners are requested to share winterization plans for consolidation .</a:t>
            </a:r>
            <a:endParaRPr lang="en-US" sz="1800" dirty="0">
              <a:solidFill>
                <a:srgbClr val="C00000"/>
              </a:solidFill>
              <a:latin typeface="Calibri Light" panose="020F0302020204030204" pitchFamily="34" charset="0"/>
            </a:endParaRPr>
          </a:p>
        </p:txBody>
      </p:sp>
    </p:spTree>
    <p:extLst>
      <p:ext uri="{BB962C8B-B14F-4D97-AF65-F5344CB8AC3E}">
        <p14:creationId xmlns:p14="http://schemas.microsoft.com/office/powerpoint/2010/main" val="2089824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17034"/>
            <a:ext cx="8229600" cy="3977589"/>
          </a:xfrm>
        </p:spPr>
        <p:txBody>
          <a:bodyPr>
            <a:normAutofit/>
          </a:bodyPr>
          <a:lstStyle/>
          <a:p>
            <a:pPr>
              <a:lnSpc>
                <a:spcPct val="150000"/>
              </a:lnSpc>
              <a:buFont typeface="Arial" panose="020B0604020202020204" pitchFamily="34" charset="0"/>
              <a:buChar char="•"/>
            </a:pPr>
            <a:r>
              <a:rPr lang="en-US" sz="2000" dirty="0" smtClean="0">
                <a:latin typeface="Calibri Light" panose="020F0302020204030204" pitchFamily="34" charset="0"/>
              </a:rPr>
              <a:t>Baghdad</a:t>
            </a:r>
          </a:p>
          <a:p>
            <a:pPr>
              <a:lnSpc>
                <a:spcPct val="150000"/>
              </a:lnSpc>
              <a:buFont typeface="Arial" panose="020B0604020202020204" pitchFamily="34" charset="0"/>
              <a:buChar char="•"/>
            </a:pPr>
            <a:r>
              <a:rPr lang="en-US" sz="2000" dirty="0" smtClean="0">
                <a:latin typeface="Calibri Light" panose="020F0302020204030204" pitchFamily="34" charset="0"/>
              </a:rPr>
              <a:t>Basrah</a:t>
            </a:r>
          </a:p>
          <a:p>
            <a:pPr>
              <a:lnSpc>
                <a:spcPct val="150000"/>
              </a:lnSpc>
              <a:buFont typeface="Arial" panose="020B0604020202020204" pitchFamily="34" charset="0"/>
              <a:buChar char="•"/>
            </a:pPr>
            <a:r>
              <a:rPr lang="en-US" sz="2000" dirty="0" smtClean="0">
                <a:latin typeface="Calibri Light" panose="020F0302020204030204" pitchFamily="34" charset="0"/>
              </a:rPr>
              <a:t>Kirkuk </a:t>
            </a:r>
            <a:endParaRPr lang="en-US" sz="2000" dirty="0">
              <a:latin typeface="Calibri Light" panose="020F0302020204030204" pitchFamily="34" charset="0"/>
            </a:endParaRPr>
          </a:p>
        </p:txBody>
      </p:sp>
      <p:sp>
        <p:nvSpPr>
          <p:cNvPr id="4" name="Slide Number Placeholder 3"/>
          <p:cNvSpPr>
            <a:spLocks noGrp="1"/>
          </p:cNvSpPr>
          <p:nvPr>
            <p:ph type="sldNum" sz="quarter" idx="12"/>
          </p:nvPr>
        </p:nvSpPr>
        <p:spPr/>
        <p:txBody>
          <a:bodyPr/>
          <a:lstStyle/>
          <a:p>
            <a:fld id="{1327C452-0D12-48F3-BB65-BBA3E6350F2C}" type="slidenum">
              <a:rPr lang="en-GB" smtClean="0">
                <a:latin typeface="Calibri"/>
              </a:rPr>
              <a:pPr/>
              <a:t>9</a:t>
            </a:fld>
            <a:endParaRPr lang="en-GB">
              <a:latin typeface="Calibri"/>
            </a:endParaRPr>
          </a:p>
        </p:txBody>
      </p:sp>
      <p:sp>
        <p:nvSpPr>
          <p:cNvPr id="5" name="Title 1"/>
          <p:cNvSpPr txBox="1">
            <a:spLocks/>
          </p:cNvSpPr>
          <p:nvPr/>
        </p:nvSpPr>
        <p:spPr>
          <a:xfrm>
            <a:off x="0" y="111510"/>
            <a:ext cx="8575829" cy="41631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b="1" kern="1200">
                <a:solidFill>
                  <a:srgbClr val="04314C"/>
                </a:solidFill>
                <a:latin typeface="Verdana" pitchFamily="34" charset="0"/>
                <a:ea typeface="Verdana" pitchFamily="34" charset="0"/>
                <a:cs typeface="Verdana" pitchFamily="34" charset="0"/>
              </a:defRPr>
            </a:lvl1pPr>
          </a:lstStyle>
          <a:p>
            <a:pPr algn="l"/>
            <a:r>
              <a:rPr lang="en-GB" sz="2000" b="0" dirty="0">
                <a:solidFill>
                  <a:srgbClr val="0070C0"/>
                </a:solidFill>
                <a:latin typeface="Calibri Light" panose="020F0302020204030204" pitchFamily="34" charset="0"/>
              </a:rPr>
              <a:t>5</a:t>
            </a:r>
            <a:r>
              <a:rPr lang="en-GB" sz="2000" b="0" dirty="0" smtClean="0">
                <a:solidFill>
                  <a:srgbClr val="0070C0"/>
                </a:solidFill>
                <a:latin typeface="Calibri Light" panose="020F0302020204030204" pitchFamily="34" charset="0"/>
              </a:rPr>
              <a:t>.   Governorate Updates</a:t>
            </a:r>
            <a:endParaRPr lang="en-US" sz="2000" b="0" dirty="0">
              <a:solidFill>
                <a:srgbClr val="C00000"/>
              </a:solidFill>
              <a:latin typeface="Calibri Light" panose="020F0302020204030204" pitchFamily="34" charset="0"/>
            </a:endParaRPr>
          </a:p>
        </p:txBody>
      </p:sp>
    </p:spTree>
    <p:extLst>
      <p:ext uri="{BB962C8B-B14F-4D97-AF65-F5344CB8AC3E}">
        <p14:creationId xmlns:p14="http://schemas.microsoft.com/office/powerpoint/2010/main" val="1596776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Shelter Cluster Red Theme">
  <a:themeElements>
    <a:clrScheme name="Shelter Cluster 3 Soft">
      <a:dk1>
        <a:sysClr val="windowText" lastClr="000000"/>
      </a:dk1>
      <a:lt1>
        <a:sysClr val="window" lastClr="FFFFFF"/>
      </a:lt1>
      <a:dk2>
        <a:srgbClr val="04314C"/>
      </a:dk2>
      <a:lt2>
        <a:srgbClr val="F6F6F6"/>
      </a:lt2>
      <a:accent1>
        <a:srgbClr val="365A70"/>
      </a:accent1>
      <a:accent2>
        <a:srgbClr val="FFC133"/>
      </a:accent2>
      <a:accent3>
        <a:srgbClr val="994345"/>
      </a:accent3>
      <a:accent4>
        <a:srgbClr val="84C559"/>
      </a:accent4>
      <a:accent5>
        <a:srgbClr val="FD3333"/>
      </a:accent5>
      <a:accent6>
        <a:srgbClr val="459FD5"/>
      </a:accent6>
      <a:hlink>
        <a:srgbClr val="994345"/>
      </a:hlink>
      <a:folHlink>
        <a:srgbClr val="7030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145E2856-19BA-425F-803A-C89D2B7302BA}">
  <ds:schemaRefs>
    <ds:schemaRef ds:uri="ESRI.ArcGIS.Mapping.OfficeIntegration.PowerPointInfo"/>
  </ds:schemaRefs>
</ds:datastoreItem>
</file>

<file path=customXml/itemProps2.xml><?xml version="1.0" encoding="utf-8"?>
<ds:datastoreItem xmlns:ds="http://schemas.openxmlformats.org/officeDocument/2006/customXml" ds:itemID="{AD2A9EA0-4CE9-4A25-B809-D1F4F74731F1}">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18947</TotalTime>
  <Words>818</Words>
  <Application>Microsoft Office PowerPoint</Application>
  <PresentationFormat>On-screen Show (16:9)</PresentationFormat>
  <Paragraphs>130</Paragraphs>
  <Slides>11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Shelter Cluster Red Theme</vt:lpstr>
      <vt:lpstr>Document</vt:lpstr>
      <vt:lpstr>PowerPoint Presentation</vt:lpstr>
      <vt:lpstr>PowerPoint Presentation</vt:lpstr>
      <vt:lpstr>PowerPoint Presentation</vt:lpstr>
      <vt:lpstr>PowerPoint Presentation</vt:lpstr>
      <vt:lpstr>PowerPoint Presentation</vt:lpstr>
      <vt:lpstr>PowerPoint Presentation</vt:lpstr>
      <vt:lpstr>4 b.) Key Issues - Available plots in Anbar Camps (latest version)</vt:lpstr>
      <vt:lpstr>4 c ,d, e.)  Key Issues - Summer activities –Gap Analysis (latest version)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Winterization Kits</dc:title>
  <dc:creator>Bo Hurkmans</dc:creator>
  <cp:lastModifiedBy>TIA Michel</cp:lastModifiedBy>
  <cp:revision>2038</cp:revision>
  <cp:lastPrinted>2014-10-29T09:34:43Z</cp:lastPrinted>
  <dcterms:created xsi:type="dcterms:W3CDTF">2014-10-08T08:24:30Z</dcterms:created>
  <dcterms:modified xsi:type="dcterms:W3CDTF">2017-08-09T06:23:51Z</dcterms:modified>
</cp:coreProperties>
</file>