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271" r:id="rId3"/>
    <p:sldId id="278" r:id="rId4"/>
    <p:sldId id="280" r:id="rId5"/>
    <p:sldId id="272" r:id="rId6"/>
    <p:sldId id="273" r:id="rId7"/>
    <p:sldId id="277" r:id="rId8"/>
    <p:sldId id="262" r:id="rId9"/>
    <p:sldId id="269" r:id="rId10"/>
    <p:sldId id="265" r:id="rId11"/>
    <p:sldId id="270" r:id="rId12"/>
    <p:sldId id="282" r:id="rId13"/>
  </p:sldIdLst>
  <p:sldSz cx="9144000" cy="6858000" type="screen4x3"/>
  <p:notesSz cx="6411913" cy="9263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35"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778495" cy="463153"/>
          </a:xfrm>
          <a:prstGeom prst="rect">
            <a:avLst/>
          </a:prstGeom>
        </p:spPr>
        <p:txBody>
          <a:bodyPr vert="horz" lIns="86184" tIns="43092" rIns="86184" bIns="43092" rtlCol="0"/>
          <a:lstStyle>
            <a:lvl1pPr algn="l">
              <a:defRPr sz="1100"/>
            </a:lvl1pPr>
          </a:lstStyle>
          <a:p>
            <a:endParaRPr lang="fr-FR"/>
          </a:p>
        </p:txBody>
      </p:sp>
      <p:sp>
        <p:nvSpPr>
          <p:cNvPr id="3" name="Espace réservé de la date 2"/>
          <p:cNvSpPr>
            <a:spLocks noGrp="1"/>
          </p:cNvSpPr>
          <p:nvPr>
            <p:ph type="dt" idx="1"/>
          </p:nvPr>
        </p:nvSpPr>
        <p:spPr>
          <a:xfrm>
            <a:off x="3631935" y="2"/>
            <a:ext cx="2778495" cy="463153"/>
          </a:xfrm>
          <a:prstGeom prst="rect">
            <a:avLst/>
          </a:prstGeom>
        </p:spPr>
        <p:txBody>
          <a:bodyPr vert="horz" lIns="86184" tIns="43092" rIns="86184" bIns="43092" rtlCol="0"/>
          <a:lstStyle>
            <a:lvl1pPr algn="r">
              <a:defRPr sz="1100"/>
            </a:lvl1pPr>
          </a:lstStyle>
          <a:p>
            <a:fld id="{1AC1C6EF-91AB-45C7-954A-05380B64BA47}" type="datetimeFigureOut">
              <a:rPr lang="fr-FR" smtClean="0"/>
              <a:pPr/>
              <a:t>10/03/2017</a:t>
            </a:fld>
            <a:endParaRPr lang="fr-FR"/>
          </a:p>
        </p:txBody>
      </p:sp>
      <p:sp>
        <p:nvSpPr>
          <p:cNvPr id="4" name="Espace réservé de l'image des diapositives 3"/>
          <p:cNvSpPr>
            <a:spLocks noGrp="1" noRot="1" noChangeAspect="1"/>
          </p:cNvSpPr>
          <p:nvPr>
            <p:ph type="sldImg" idx="2"/>
          </p:nvPr>
        </p:nvSpPr>
        <p:spPr>
          <a:xfrm>
            <a:off x="890588" y="693738"/>
            <a:ext cx="4630737" cy="3473450"/>
          </a:xfrm>
          <a:prstGeom prst="rect">
            <a:avLst/>
          </a:prstGeom>
          <a:noFill/>
          <a:ln w="12700">
            <a:solidFill>
              <a:prstClr val="black"/>
            </a:solidFill>
          </a:ln>
        </p:spPr>
        <p:txBody>
          <a:bodyPr vert="horz" lIns="86184" tIns="43092" rIns="86184" bIns="43092" rtlCol="0" anchor="ctr"/>
          <a:lstStyle/>
          <a:p>
            <a:endParaRPr lang="fr-FR"/>
          </a:p>
        </p:txBody>
      </p:sp>
      <p:sp>
        <p:nvSpPr>
          <p:cNvPr id="5" name="Espace réservé des commentaires 4"/>
          <p:cNvSpPr>
            <a:spLocks noGrp="1"/>
          </p:cNvSpPr>
          <p:nvPr>
            <p:ph type="body" sz="quarter" idx="3"/>
          </p:nvPr>
        </p:nvSpPr>
        <p:spPr>
          <a:xfrm>
            <a:off x="641192" y="4399957"/>
            <a:ext cx="5129530" cy="4168378"/>
          </a:xfrm>
          <a:prstGeom prst="rect">
            <a:avLst/>
          </a:prstGeom>
        </p:spPr>
        <p:txBody>
          <a:bodyPr vert="horz" lIns="86184" tIns="43092" rIns="86184" bIns="4309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8798304"/>
            <a:ext cx="2778495" cy="463153"/>
          </a:xfrm>
          <a:prstGeom prst="rect">
            <a:avLst/>
          </a:prstGeom>
        </p:spPr>
        <p:txBody>
          <a:bodyPr vert="horz" lIns="86184" tIns="43092" rIns="86184" bIns="43092"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631935" y="8798304"/>
            <a:ext cx="2778495" cy="463153"/>
          </a:xfrm>
          <a:prstGeom prst="rect">
            <a:avLst/>
          </a:prstGeom>
        </p:spPr>
        <p:txBody>
          <a:bodyPr vert="horz" lIns="86184" tIns="43092" rIns="86184" bIns="43092" rtlCol="0" anchor="b"/>
          <a:lstStyle>
            <a:lvl1pPr algn="r">
              <a:defRPr sz="1100"/>
            </a:lvl1pPr>
          </a:lstStyle>
          <a:p>
            <a:fld id="{CE4FF521-623B-436A-9A6E-D98F92607D2F}" type="slidenum">
              <a:rPr lang="fr-FR" smtClean="0"/>
              <a:pPr/>
              <a:t>‹N°›</a:t>
            </a:fld>
            <a:endParaRPr lang="fr-FR"/>
          </a:p>
        </p:txBody>
      </p:sp>
    </p:spTree>
    <p:extLst>
      <p:ext uri="{BB962C8B-B14F-4D97-AF65-F5344CB8AC3E}">
        <p14:creationId xmlns:p14="http://schemas.microsoft.com/office/powerpoint/2010/main" val="21540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8F6F7670-FB81-4C2D-B5FB-3482D96D419B}" type="datetime1">
              <a:rPr lang="fr-FR" smtClean="0"/>
              <a:t>10/03/2017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E053FEDC-D737-4525-A195-637DDC0C3F06}" type="datetime1">
              <a:rPr lang="fr-FR" smtClean="0"/>
              <a:t>10/03/2017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2A8567A-8FFA-47F8-A28E-BBB728F24725}" type="datetime1">
              <a:rPr lang="fr-FR" smtClean="0"/>
              <a:t>10/03/2017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344161A-0F5A-4D90-A072-D67759219231}" type="datetime1">
              <a:rPr lang="fr-FR" smtClean="0"/>
              <a:t>10/03/2017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FB3207E-A2D9-47E4-BC73-0CC8B0A24017}" type="datetime1">
              <a:rPr lang="fr-FR" smtClean="0"/>
              <a:t>10/03/2017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EE7BAD7A-A8FF-49AD-9448-7A81A2D154F6}" type="datetime1">
              <a:rPr lang="fr-FR" smtClean="0"/>
              <a:t>10/03/2017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0ADCAD1-184C-44D1-994E-B822118ADBC1}" type="datetime1">
              <a:rPr lang="fr-FR" smtClean="0"/>
              <a:t>10/03/2017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893C0CE0-A10B-4F74-89EA-B71C7116605C}" type="datetime1">
              <a:rPr lang="fr-FR" smtClean="0"/>
              <a:t>10/03/2017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AB6BC8-085B-492D-82DF-E5A6FEAAAD4C}" type="datetime1">
              <a:rPr lang="fr-FR" smtClean="0"/>
              <a:t>10/03/2017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A6CC71-7F5A-4C87-91C2-339810554AC8}" type="datetime1">
              <a:rPr lang="fr-FR" smtClean="0"/>
              <a:t>10/03/2017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CA322A1-0ECA-434C-A2A8-A48562C66806}" type="datetime1">
              <a:rPr lang="fr-FR" smtClean="0"/>
              <a:t>10/03/2017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2591A-94B3-4F3B-B401-AE4C69F1E118}" type="datetime1">
              <a:rPr lang="fr-FR" smtClean="0"/>
              <a:t>10/03/2017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craterre.hypotheses.org/764"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preventionweb.net/" TargetMode="External"/><Relationship Id="rId3" Type="http://schemas.openxmlformats.org/officeDocument/2006/relationships/hyperlink" Target="https://www.cairn.info/revue-tiers-monde-2008-3-page-507.htm" TargetMode="External"/><Relationship Id="rId7" Type="http://schemas.openxmlformats.org/officeDocument/2006/relationships/hyperlink" Target="http://sheltercluster.org/" TargetMode="External"/><Relationship Id="rId2" Type="http://schemas.openxmlformats.org/officeDocument/2006/relationships/hyperlink" Target="https://craterre.hypotheses.org/999" TargetMode="External"/><Relationship Id="rId1" Type="http://schemas.openxmlformats.org/officeDocument/2006/relationships/slideLayout" Target="../slideLayouts/slideLayout2.xml"/><Relationship Id="rId6" Type="http://schemas.openxmlformats.org/officeDocument/2006/relationships/hyperlink" Target="https://www.gfdrr.org/disaster-risk-profile-madagascar" TargetMode="External"/><Relationship Id="rId5" Type="http://schemas.openxmlformats.org/officeDocument/2006/relationships/hyperlink" Target="http://www.sciencedirect.com/science/article/pii/S2212420915301916" TargetMode="External"/><Relationship Id="rId4" Type="http://schemas.openxmlformats.org/officeDocument/2006/relationships/hyperlink" Target="http://www.preventionweb.net/publications/view/3804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s://craterre.hypotheses.org/99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2845" y="260648"/>
            <a:ext cx="8884457" cy="115212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15494" y="404663"/>
            <a:ext cx="3276387" cy="830997"/>
          </a:xfrm>
          <a:prstGeom prst="rect">
            <a:avLst/>
          </a:prstGeom>
          <a:noFill/>
        </p:spPr>
        <p:txBody>
          <a:bodyPr wrap="square" rtlCol="0">
            <a:spAutoFit/>
          </a:bodyPr>
          <a:lstStyle/>
          <a:p>
            <a:pPr algn="r"/>
            <a:r>
              <a:rPr lang="fr-FR" sz="1400" b="1" dirty="0" smtClean="0"/>
              <a:t>FICHE DE </a:t>
            </a:r>
            <a:r>
              <a:rPr lang="fr-FR" sz="1400" b="1" dirty="0" smtClean="0"/>
              <a:t>REFERENCE - URGENCE</a:t>
            </a:r>
            <a:endParaRPr lang="fr-FR" sz="1400" b="1" dirty="0" smtClean="0"/>
          </a:p>
          <a:p>
            <a:pPr algn="r"/>
            <a:r>
              <a:rPr lang="fr-FR" sz="1400" b="1" dirty="0" smtClean="0"/>
              <a:t>MARS </a:t>
            </a:r>
            <a:r>
              <a:rPr lang="fr-FR" sz="1400" b="1" dirty="0" smtClean="0"/>
              <a:t>2017</a:t>
            </a:r>
          </a:p>
          <a:p>
            <a:pPr algn="r"/>
            <a:r>
              <a:rPr lang="fr-FR" sz="2000" b="1" dirty="0" smtClean="0"/>
              <a:t>MADAGASCAR</a:t>
            </a:r>
            <a:endParaRPr lang="fr-FR" sz="2000" b="1" dirty="0"/>
          </a:p>
        </p:txBody>
      </p:sp>
      <p:sp>
        <p:nvSpPr>
          <p:cNvPr id="6" name="ZoneTexte 5"/>
          <p:cNvSpPr txBox="1"/>
          <p:nvPr/>
        </p:nvSpPr>
        <p:spPr>
          <a:xfrm>
            <a:off x="3687816" y="496706"/>
            <a:ext cx="4842620" cy="646331"/>
          </a:xfrm>
          <a:prstGeom prst="rect">
            <a:avLst/>
          </a:prstGeom>
          <a:noFill/>
        </p:spPr>
        <p:txBody>
          <a:bodyPr wrap="square" rtlCol="0">
            <a:spAutoFit/>
          </a:bodyPr>
          <a:lstStyle/>
          <a:p>
            <a:r>
              <a:rPr lang="fr-FR" b="1" dirty="0" smtClean="0"/>
              <a:t>CULTURES CONSTRUCTIVES LOCALES </a:t>
            </a:r>
          </a:p>
          <a:p>
            <a:r>
              <a:rPr lang="fr-FR" b="1" dirty="0" smtClean="0"/>
              <a:t>POUR LA RESILIENCE ET LE DEVELOPPEMENT</a:t>
            </a:r>
            <a:endParaRPr lang="fr-FR" b="1" dirty="0"/>
          </a:p>
        </p:txBody>
      </p:sp>
      <p:cxnSp>
        <p:nvCxnSpPr>
          <p:cNvPr id="8" name="Connecteur droit 7"/>
          <p:cNvCxnSpPr/>
          <p:nvPr/>
        </p:nvCxnSpPr>
        <p:spPr>
          <a:xfrm flipH="1">
            <a:off x="3491880" y="349495"/>
            <a:ext cx="1" cy="974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42845" y="6517946"/>
            <a:ext cx="980733" cy="255389"/>
          </a:xfrm>
          <a:prstGeom prst="roundRect">
            <a:avLst/>
          </a:prstGeom>
          <a:noFill/>
        </p:spPr>
        <p:txBody>
          <a:bodyPr wrap="none" rtlCol="0">
            <a:spAutoFit/>
          </a:bodyPr>
          <a:lstStyle/>
          <a:p>
            <a:r>
              <a:rPr lang="fr-FR" sz="900" dirty="0" smtClean="0"/>
              <a:t>Crédits : </a:t>
            </a:r>
            <a:r>
              <a:rPr lang="fr-FR" sz="900" dirty="0" smtClean="0"/>
              <a:t>E. Crété</a:t>
            </a:r>
            <a:endParaRPr lang="fr-FR" sz="900" dirty="0"/>
          </a:p>
        </p:txBody>
      </p:sp>
      <p:pic>
        <p:nvPicPr>
          <p:cNvPr id="2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2845" y="1649887"/>
            <a:ext cx="4962555" cy="2292588"/>
          </a:xfrm>
          <a:prstGeom prst="roundRect">
            <a:avLst/>
          </a:prstGeom>
          <a:noFill/>
          <a:ln w="9525">
            <a:noFill/>
            <a:miter lim="800000"/>
            <a:headEnd/>
            <a:tailEnd/>
          </a:ln>
          <a:effectLst/>
        </p:spPr>
      </p:pic>
      <p:pic>
        <p:nvPicPr>
          <p:cNvPr id="2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846" y="4197864"/>
            <a:ext cx="4962554" cy="2292589"/>
          </a:xfrm>
          <a:prstGeom prst="roundRect">
            <a:avLst/>
          </a:prstGeom>
          <a:noFill/>
          <a:ln w="9525">
            <a:noFill/>
            <a:miter lim="800000"/>
            <a:headEnd/>
            <a:tailEnd/>
          </a:ln>
          <a:effectLst/>
        </p:spPr>
      </p:pic>
      <p:sp>
        <p:nvSpPr>
          <p:cNvPr id="3" name="ZoneTexte 2"/>
          <p:cNvSpPr txBox="1"/>
          <p:nvPr/>
        </p:nvSpPr>
        <p:spPr>
          <a:xfrm>
            <a:off x="5362793" y="4197864"/>
            <a:ext cx="3636677" cy="1754326"/>
          </a:xfrm>
          <a:prstGeom prst="rect">
            <a:avLst/>
          </a:prstGeom>
          <a:noFill/>
        </p:spPr>
        <p:txBody>
          <a:bodyPr wrap="square" rtlCol="0">
            <a:spAutoFit/>
          </a:bodyPr>
          <a:lstStyle/>
          <a:p>
            <a:r>
              <a:rPr lang="fr-FR" dirty="0" smtClean="0"/>
              <a:t>Premières indications pour :</a:t>
            </a:r>
          </a:p>
          <a:p>
            <a:pPr marL="285750" indent="-285750">
              <a:buFont typeface="Arial" panose="020B0604020202020204" pitchFamily="34" charset="0"/>
              <a:buChar char="•"/>
            </a:pPr>
            <a:r>
              <a:rPr lang="fr-FR" dirty="0"/>
              <a:t>Apprendre</a:t>
            </a:r>
            <a:r>
              <a:rPr lang="fr-FR" dirty="0" smtClean="0"/>
              <a:t> des Cultures Constructives Locales</a:t>
            </a:r>
          </a:p>
          <a:p>
            <a:pPr marL="285750" indent="-285750">
              <a:buFont typeface="Arial" panose="020B0604020202020204" pitchFamily="34" charset="0"/>
              <a:buChar char="•"/>
            </a:pPr>
            <a:r>
              <a:rPr lang="fr-FR" dirty="0" smtClean="0"/>
              <a:t>Identifier les risques et les ressources locales</a:t>
            </a:r>
          </a:p>
          <a:p>
            <a:pPr marL="285750" indent="-285750">
              <a:buFont typeface="Arial" panose="020B0604020202020204" pitchFamily="34" charset="0"/>
              <a:buChar char="•"/>
            </a:pPr>
            <a:r>
              <a:rPr lang="fr-FR" dirty="0" smtClean="0"/>
              <a:t>Organiser des enquêtes terrain</a:t>
            </a:r>
            <a:endParaRPr lang="fr-FR" dirty="0"/>
          </a:p>
        </p:txBody>
      </p:sp>
      <p:pic>
        <p:nvPicPr>
          <p:cNvPr id="1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90624" y="1649888"/>
            <a:ext cx="3636678" cy="2292588"/>
          </a:xfrm>
          <a:prstGeom prst="round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28662" y="285728"/>
            <a:ext cx="7500990" cy="369332"/>
          </a:xfrm>
          <a:prstGeom prst="rect">
            <a:avLst/>
          </a:prstGeom>
          <a:noFill/>
        </p:spPr>
        <p:txBody>
          <a:bodyPr wrap="square" rtlCol="0">
            <a:spAutoFit/>
          </a:bodyPr>
          <a:lstStyle/>
          <a:p>
            <a:pPr algn="ctr"/>
            <a:r>
              <a:rPr lang="fr-FR" b="1" dirty="0" smtClean="0"/>
              <a:t>EXEMPLE DE VALORISATION DES CULTURES CONSTRUCTIVES LOCALES</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10</a:t>
            </a:fld>
            <a:endParaRPr lang="fr-BE"/>
          </a:p>
        </p:txBody>
      </p:sp>
      <p:sp>
        <p:nvSpPr>
          <p:cNvPr id="25" name="ZoneTexte 24"/>
          <p:cNvSpPr txBox="1"/>
          <p:nvPr/>
        </p:nvSpPr>
        <p:spPr>
          <a:xfrm>
            <a:off x="4786314" y="710694"/>
            <a:ext cx="3929090" cy="3416320"/>
          </a:xfrm>
          <a:prstGeom prst="rect">
            <a:avLst/>
          </a:prstGeom>
          <a:noFill/>
        </p:spPr>
        <p:txBody>
          <a:bodyPr wrap="square" rtlCol="0">
            <a:spAutoFit/>
          </a:bodyPr>
          <a:lstStyle/>
          <a:p>
            <a:r>
              <a:rPr lang="fr-FR" dirty="0" smtClean="0"/>
              <a:t>Un habitat adapté </a:t>
            </a:r>
            <a:r>
              <a:rPr lang="fr-FR" dirty="0" smtClean="0"/>
              <a:t>au climat, risques et coutumes</a:t>
            </a:r>
          </a:p>
          <a:p>
            <a:endParaRPr lang="fr-FR" dirty="0" smtClean="0"/>
          </a:p>
          <a:p>
            <a:r>
              <a:rPr lang="fr-FR" dirty="0" smtClean="0"/>
              <a:t>Un système d’entraide communautaire : </a:t>
            </a:r>
          </a:p>
          <a:p>
            <a:r>
              <a:rPr lang="fr-FR" dirty="0" smtClean="0"/>
              <a:t>les </a:t>
            </a:r>
            <a:r>
              <a:rPr lang="fr-FR" i="1" dirty="0" err="1" smtClean="0"/>
              <a:t>kombits</a:t>
            </a:r>
            <a:endParaRPr lang="fr-FR" i="1" dirty="0" smtClean="0"/>
          </a:p>
          <a:p>
            <a:endParaRPr lang="fr-FR" dirty="0" smtClean="0"/>
          </a:p>
          <a:p>
            <a:r>
              <a:rPr lang="fr-FR" dirty="0" smtClean="0"/>
              <a:t>1 : Toiture 4 pans à rupture de pente</a:t>
            </a:r>
          </a:p>
          <a:p>
            <a:r>
              <a:rPr lang="fr-FR" dirty="0" smtClean="0"/>
              <a:t>2 : Planches perforées de ventilation et diminution des surpressions</a:t>
            </a:r>
          </a:p>
          <a:p>
            <a:r>
              <a:rPr lang="fr-FR" dirty="0" smtClean="0"/>
              <a:t>3 : Deuxième porte facilitant une évacuation</a:t>
            </a:r>
          </a:p>
          <a:p>
            <a:r>
              <a:rPr lang="fr-FR" dirty="0" smtClean="0"/>
              <a:t>4 : Croix de contreventent</a:t>
            </a:r>
          </a:p>
        </p:txBody>
      </p:sp>
      <p:sp>
        <p:nvSpPr>
          <p:cNvPr id="28" name="ZoneTexte 27"/>
          <p:cNvSpPr txBox="1"/>
          <p:nvPr/>
        </p:nvSpPr>
        <p:spPr>
          <a:xfrm>
            <a:off x="428596" y="4000504"/>
            <a:ext cx="8215370" cy="2031325"/>
          </a:xfrm>
          <a:prstGeom prst="rect">
            <a:avLst/>
          </a:prstGeom>
          <a:noFill/>
        </p:spPr>
        <p:txBody>
          <a:bodyPr wrap="square" rtlCol="0">
            <a:spAutoFit/>
          </a:bodyPr>
          <a:lstStyle/>
          <a:p>
            <a:r>
              <a:rPr lang="fr-FR" dirty="0" smtClean="0"/>
              <a:t>RESULTATS OBTENUS EN 5 ANS (7 REGIONS) :</a:t>
            </a:r>
          </a:p>
          <a:p>
            <a:pPr marL="342900" indent="-342900">
              <a:buAutoNum type="arabicPlain" startAt="1000"/>
            </a:pPr>
            <a:r>
              <a:rPr lang="fr-FR" dirty="0" smtClean="0"/>
              <a:t> 	Maisons reconstruites ou réparées</a:t>
            </a:r>
          </a:p>
          <a:p>
            <a:pPr marL="342900" indent="-342900">
              <a:buAutoNum type="arabicPlain" startAt="2000"/>
            </a:pPr>
            <a:r>
              <a:rPr lang="fr-FR" dirty="0" smtClean="0"/>
              <a:t> 	Maisons spontanément reconstruites conformément aux recommandations</a:t>
            </a:r>
          </a:p>
          <a:p>
            <a:pPr marL="342900" indent="-342900"/>
            <a:r>
              <a:rPr lang="fr-FR" dirty="0" smtClean="0"/>
              <a:t>8 		Bâtiments publics reconstruits </a:t>
            </a:r>
          </a:p>
          <a:p>
            <a:pPr marL="342900" indent="-342900"/>
            <a:r>
              <a:rPr lang="fr-FR" dirty="0" smtClean="0"/>
              <a:t>540 	Techniciens, maçons et contremaîtres formés  </a:t>
            </a:r>
          </a:p>
          <a:p>
            <a:pPr marL="342900" indent="-342900"/>
            <a:r>
              <a:rPr lang="fr-FR" dirty="0" smtClean="0"/>
              <a:t>12  		Institutions nationales et organisations communautaires impliquées</a:t>
            </a:r>
          </a:p>
          <a:p>
            <a:pPr marL="342900" indent="-342900"/>
            <a:r>
              <a:rPr lang="fr-FR" dirty="0" smtClean="0"/>
              <a:t>10  		Organisations internationales impliquées </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0034" y="1214422"/>
            <a:ext cx="4000528" cy="2786082"/>
          </a:xfrm>
          <a:prstGeom prst="rect">
            <a:avLst/>
          </a:prstGeom>
          <a:noFill/>
          <a:ln w="9525">
            <a:noFill/>
            <a:miter lim="800000"/>
            <a:headEnd/>
            <a:tailEnd/>
          </a:ln>
          <a:effectLst/>
        </p:spPr>
      </p:pic>
      <p:sp>
        <p:nvSpPr>
          <p:cNvPr id="9" name="Rectangle à coins arrondis 8"/>
          <p:cNvSpPr/>
          <p:nvPr/>
        </p:nvSpPr>
        <p:spPr>
          <a:xfrm>
            <a:off x="500034" y="749981"/>
            <a:ext cx="4000528"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Projet de reconstruction à Haïti</a:t>
            </a:r>
          </a:p>
        </p:txBody>
      </p:sp>
      <p:sp>
        <p:nvSpPr>
          <p:cNvPr id="11" name="Rectangle 10"/>
          <p:cNvSpPr/>
          <p:nvPr/>
        </p:nvSpPr>
        <p:spPr>
          <a:xfrm>
            <a:off x="445961" y="6072206"/>
            <a:ext cx="6197741" cy="646331"/>
          </a:xfrm>
          <a:prstGeom prst="rect">
            <a:avLst/>
          </a:prstGeom>
        </p:spPr>
        <p:txBody>
          <a:bodyPr wrap="square">
            <a:spAutoFit/>
          </a:bodyPr>
          <a:lstStyle/>
          <a:p>
            <a:r>
              <a:rPr lang="fr-FR" dirty="0" smtClean="0"/>
              <a:t>Pour en savoir plus : </a:t>
            </a:r>
            <a:r>
              <a:rPr lang="fr-FR" dirty="0" smtClean="0">
                <a:hlinkClick r:id="rId3"/>
              </a:rPr>
              <a:t>https://craterre.hypotheses.org/764</a:t>
            </a:r>
            <a:endParaRPr lang="fr-FR" dirty="0" smtClean="0"/>
          </a:p>
          <a:p>
            <a:endParaRPr lang="fr-FR" dirty="0"/>
          </a:p>
        </p:txBody>
      </p:sp>
      <p:sp>
        <p:nvSpPr>
          <p:cNvPr id="13" name="ZoneTexte 12"/>
          <p:cNvSpPr txBox="1"/>
          <p:nvPr/>
        </p:nvSpPr>
        <p:spPr>
          <a:xfrm>
            <a:off x="3769272" y="3786190"/>
            <a:ext cx="731290" cy="230832"/>
          </a:xfrm>
          <a:prstGeom prst="rect">
            <a:avLst/>
          </a:prstGeom>
          <a:noFill/>
        </p:spPr>
        <p:txBody>
          <a:bodyPr wrap="none" rtlCol="0">
            <a:spAutoFit/>
          </a:bodyPr>
          <a:lstStyle/>
          <a:p>
            <a:r>
              <a:rPr lang="fr-FR" sz="900" dirty="0" smtClean="0">
                <a:solidFill>
                  <a:schemeClr val="bg1"/>
                </a:solidFill>
              </a:rPr>
              <a:t>© </a:t>
            </a:r>
            <a:r>
              <a:rPr lang="fr-FR" sz="900" dirty="0" err="1" smtClean="0">
                <a:solidFill>
                  <a:schemeClr val="bg1"/>
                </a:solidFill>
              </a:rPr>
              <a:t>CRAterre</a:t>
            </a:r>
            <a:endParaRPr lang="fr-FR" sz="9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28662" y="285728"/>
            <a:ext cx="7500990" cy="369332"/>
          </a:xfrm>
          <a:prstGeom prst="rect">
            <a:avLst/>
          </a:prstGeom>
          <a:noFill/>
        </p:spPr>
        <p:txBody>
          <a:bodyPr wrap="square" rtlCol="0">
            <a:spAutoFit/>
          </a:bodyPr>
          <a:lstStyle/>
          <a:p>
            <a:pPr algn="ctr"/>
            <a:r>
              <a:rPr lang="fr-FR" b="1" dirty="0" smtClean="0"/>
              <a:t>POUR ALLER PLUS LOIN</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11</a:t>
            </a:fld>
            <a:endParaRPr lang="fr-BE"/>
          </a:p>
        </p:txBody>
      </p:sp>
      <p:sp>
        <p:nvSpPr>
          <p:cNvPr id="13" name="ZoneTexte 12"/>
          <p:cNvSpPr txBox="1"/>
          <p:nvPr/>
        </p:nvSpPr>
        <p:spPr>
          <a:xfrm>
            <a:off x="500034" y="785794"/>
            <a:ext cx="8286808" cy="5816977"/>
          </a:xfrm>
          <a:prstGeom prst="rect">
            <a:avLst/>
          </a:prstGeom>
          <a:noFill/>
        </p:spPr>
        <p:txBody>
          <a:bodyPr wrap="square" rtlCol="0">
            <a:spAutoFit/>
          </a:bodyPr>
          <a:lstStyle/>
          <a:p>
            <a:r>
              <a:rPr lang="fr-FR" sz="1200" b="1" dirty="0" smtClean="0"/>
              <a:t>Guide méthodologique : </a:t>
            </a:r>
            <a:r>
              <a:rPr lang="fr-FR" sz="1200" dirty="0" smtClean="0"/>
              <a:t>CAIMI </a:t>
            </a:r>
            <a:r>
              <a:rPr lang="fr-FR" sz="1200" dirty="0" err="1" smtClean="0"/>
              <a:t>Annalisa</a:t>
            </a:r>
            <a:r>
              <a:rPr lang="fr-FR" sz="1200" dirty="0" smtClean="0"/>
              <a:t>, 2015, </a:t>
            </a:r>
            <a:r>
              <a:rPr lang="fr-FR" sz="1200" i="1" dirty="0" err="1" smtClean="0"/>
              <a:t>Assessing</a:t>
            </a:r>
            <a:r>
              <a:rPr lang="fr-FR" sz="1200" i="1" dirty="0" smtClean="0"/>
              <a:t> local building cultures for </a:t>
            </a:r>
            <a:r>
              <a:rPr lang="fr-FR" sz="1200" i="1" dirty="0" err="1" smtClean="0"/>
              <a:t>resilience</a:t>
            </a:r>
            <a:r>
              <a:rPr lang="fr-FR" sz="1200" i="1" dirty="0" smtClean="0"/>
              <a:t> &amp; </a:t>
            </a:r>
            <a:r>
              <a:rPr lang="fr-FR" sz="1200" i="1" dirty="0" err="1" smtClean="0"/>
              <a:t>development</a:t>
            </a:r>
            <a:r>
              <a:rPr lang="fr-FR" sz="1200" i="1" dirty="0" smtClean="0"/>
              <a:t>, a </a:t>
            </a:r>
            <a:r>
              <a:rPr lang="fr-FR" sz="1200" i="1" dirty="0" err="1" smtClean="0"/>
              <a:t>practical</a:t>
            </a:r>
            <a:r>
              <a:rPr lang="fr-FR" sz="1200" i="1" dirty="0" smtClean="0"/>
              <a:t> guide for </a:t>
            </a:r>
            <a:r>
              <a:rPr lang="fr-FR" sz="1200" i="1" dirty="0" err="1" smtClean="0"/>
              <a:t>community</a:t>
            </a:r>
            <a:r>
              <a:rPr lang="fr-FR" sz="1200" i="1" dirty="0" smtClean="0"/>
              <a:t>-</a:t>
            </a:r>
            <a:r>
              <a:rPr lang="fr-FR" sz="1200" i="1" dirty="0" err="1" smtClean="0"/>
              <a:t>based</a:t>
            </a:r>
            <a:r>
              <a:rPr lang="fr-FR" sz="1200" i="1" dirty="0" smtClean="0"/>
              <a:t> </a:t>
            </a:r>
            <a:r>
              <a:rPr lang="fr-FR" sz="1200" i="1" dirty="0" err="1" smtClean="0"/>
              <a:t>assessment</a:t>
            </a:r>
            <a:r>
              <a:rPr lang="fr-FR" sz="1200" dirty="0" smtClean="0"/>
              <a:t>, Villefontaine : </a:t>
            </a:r>
            <a:r>
              <a:rPr lang="fr-FR" sz="1200" dirty="0" err="1" smtClean="0"/>
              <a:t>CRAterre</a:t>
            </a:r>
            <a:r>
              <a:rPr lang="fr-FR" sz="1200" dirty="0" smtClean="0"/>
              <a:t>. 121 p. ISBN 978-2-906901-86-5</a:t>
            </a:r>
          </a:p>
          <a:p>
            <a:r>
              <a:rPr lang="fr-FR" sz="1200" dirty="0" smtClean="0">
                <a:hlinkClick r:id="rId2"/>
              </a:rPr>
              <a:t>https://</a:t>
            </a:r>
            <a:r>
              <a:rPr lang="fr-FR" sz="1200" dirty="0" smtClean="0">
                <a:hlinkClick r:id="rId2"/>
              </a:rPr>
              <a:t>craterre.hypotheses.org/999</a:t>
            </a:r>
            <a:endParaRPr lang="fr-FR" sz="1200" dirty="0" smtClean="0"/>
          </a:p>
          <a:p>
            <a:endParaRPr lang="fr-FR" sz="1200" dirty="0"/>
          </a:p>
          <a:p>
            <a:r>
              <a:rPr lang="fr-FR" sz="1200" b="1" dirty="0" smtClean="0"/>
              <a:t>Architectures vernaculaires malgaches : </a:t>
            </a:r>
            <a:r>
              <a:rPr lang="fr-FR" sz="1200" dirty="0" smtClean="0"/>
              <a:t>ACQUIER Jean-Louis, 1997, Architectures de Madagascar, Berger-</a:t>
            </a:r>
            <a:r>
              <a:rPr lang="fr-FR" sz="1200" dirty="0" err="1" smtClean="0"/>
              <a:t>Levrault</a:t>
            </a:r>
            <a:r>
              <a:rPr lang="fr-FR" sz="1200" dirty="0" smtClean="0"/>
              <a:t> Arthaud, ISBN : 2-7013-1207-8</a:t>
            </a:r>
            <a:endParaRPr lang="fr-FR" sz="1200" dirty="0" smtClean="0"/>
          </a:p>
          <a:p>
            <a:endParaRPr lang="fr-FR" sz="1200" dirty="0" smtClean="0"/>
          </a:p>
          <a:p>
            <a:r>
              <a:rPr lang="en-US" sz="1200" b="1" dirty="0" err="1" smtClean="0"/>
              <a:t>Systèmes</a:t>
            </a:r>
            <a:r>
              <a:rPr lang="en-US" sz="1200" b="1" dirty="0" smtClean="0"/>
              <a:t> </a:t>
            </a:r>
            <a:r>
              <a:rPr lang="en-US" sz="1200" b="1" dirty="0" err="1" smtClean="0"/>
              <a:t>sociaux</a:t>
            </a:r>
            <a:r>
              <a:rPr lang="en-US" sz="1200" b="1" dirty="0" smtClean="0"/>
              <a:t> </a:t>
            </a:r>
            <a:r>
              <a:rPr lang="en-US" sz="1200" b="1" dirty="0" err="1" smtClean="0"/>
              <a:t>traditionnels</a:t>
            </a:r>
            <a:r>
              <a:rPr lang="en-US" sz="1200" b="1" dirty="0" smtClean="0"/>
              <a:t> </a:t>
            </a:r>
            <a:r>
              <a:rPr lang="en-US" sz="1200" b="1" dirty="0" err="1" smtClean="0"/>
              <a:t>Fihavanana</a:t>
            </a:r>
            <a:r>
              <a:rPr lang="en-US" sz="1200" dirty="0" smtClean="0"/>
              <a:t> : SANDRON </a:t>
            </a:r>
            <a:r>
              <a:rPr lang="en-US" sz="1200" dirty="0" err="1" smtClean="0"/>
              <a:t>Frédéric</a:t>
            </a:r>
            <a:r>
              <a:rPr lang="en-US" sz="1200" dirty="0" smtClean="0"/>
              <a:t>, 2008, </a:t>
            </a:r>
            <a:r>
              <a:rPr lang="fr-FR" sz="1200" i="1" dirty="0"/>
              <a:t>L</a:t>
            </a:r>
            <a:r>
              <a:rPr lang="fr-FR" sz="1200" i="1" dirty="0" smtClean="0"/>
              <a:t>e </a:t>
            </a:r>
            <a:r>
              <a:rPr lang="fr-FR" sz="1200" i="1" dirty="0" err="1"/>
              <a:t>F</a:t>
            </a:r>
            <a:r>
              <a:rPr lang="fr-FR" sz="1200" i="1" dirty="0" err="1" smtClean="0"/>
              <a:t>ihavanana</a:t>
            </a:r>
            <a:r>
              <a:rPr lang="fr-FR" sz="1200" i="1" dirty="0" smtClean="0"/>
              <a:t> à </a:t>
            </a:r>
            <a:r>
              <a:rPr lang="fr-FR" sz="1200" i="1" dirty="0"/>
              <a:t>M</a:t>
            </a:r>
            <a:r>
              <a:rPr lang="fr-FR" sz="1200" i="1" dirty="0" smtClean="0"/>
              <a:t>adagascar : lien social et économique des communautés rurales</a:t>
            </a:r>
            <a:r>
              <a:rPr lang="fr-FR" sz="1200" dirty="0" smtClean="0"/>
              <a:t>, </a:t>
            </a:r>
            <a:r>
              <a:rPr lang="fr-FR" sz="1200" dirty="0"/>
              <a:t>Revue Tiers-Monde 2008/3, ISBN : 9782200924638 </a:t>
            </a:r>
            <a:endParaRPr lang="fr-FR" sz="1200" dirty="0" smtClean="0"/>
          </a:p>
          <a:p>
            <a:r>
              <a:rPr lang="fr-FR" sz="1200" dirty="0" smtClean="0">
                <a:hlinkClick r:id="rId3"/>
              </a:rPr>
              <a:t>https</a:t>
            </a:r>
            <a:r>
              <a:rPr lang="fr-FR" sz="1200" dirty="0">
                <a:hlinkClick r:id="rId3"/>
              </a:rPr>
              <a:t>://</a:t>
            </a:r>
            <a:r>
              <a:rPr lang="fr-FR" sz="1200" dirty="0" smtClean="0">
                <a:hlinkClick r:id="rId3"/>
              </a:rPr>
              <a:t>www.cairn.info/revue-tiers-monde-2008-3-page-507.htm</a:t>
            </a:r>
            <a:r>
              <a:rPr lang="fr-FR" sz="1200" dirty="0" smtClean="0"/>
              <a:t> </a:t>
            </a:r>
          </a:p>
          <a:p>
            <a:endParaRPr lang="fr-FR" sz="1200" dirty="0" smtClean="0"/>
          </a:p>
          <a:p>
            <a:r>
              <a:rPr lang="fr-FR" sz="1200" b="1" dirty="0" smtClean="0"/>
              <a:t>Lois et réduction des vulnérabilités : </a:t>
            </a:r>
            <a:r>
              <a:rPr lang="fr-FR" sz="1200" dirty="0" smtClean="0"/>
              <a:t>IFRC, UNDP, 2014, </a:t>
            </a:r>
            <a:r>
              <a:rPr lang="en-US" sz="1200" i="1" dirty="0"/>
              <a:t>Madagascar : Country Case Study </a:t>
            </a:r>
            <a:r>
              <a:rPr lang="en-US" sz="1200" i="1" dirty="0" smtClean="0"/>
              <a:t>Report - </a:t>
            </a:r>
            <a:r>
              <a:rPr lang="en-US" sz="1200" i="1" dirty="0"/>
              <a:t>How Law and Regulation Supports </a:t>
            </a:r>
            <a:r>
              <a:rPr lang="en-US" sz="1200" i="1" dirty="0" smtClean="0"/>
              <a:t>Disaster </a:t>
            </a:r>
            <a:r>
              <a:rPr lang="en-US" sz="1200" i="1" dirty="0"/>
              <a:t>Risk </a:t>
            </a:r>
            <a:r>
              <a:rPr lang="en-US" sz="1200" i="1" dirty="0" smtClean="0"/>
              <a:t>Reduction</a:t>
            </a:r>
            <a:r>
              <a:rPr lang="en-US" sz="1200" dirty="0"/>
              <a:t>, </a:t>
            </a:r>
            <a:r>
              <a:rPr lang="en-US" sz="1200" dirty="0">
                <a:hlinkClick r:id="rId4"/>
              </a:rPr>
              <a:t>http://</a:t>
            </a:r>
            <a:r>
              <a:rPr lang="en-US" sz="1200" dirty="0" smtClean="0">
                <a:hlinkClick r:id="rId4"/>
              </a:rPr>
              <a:t>www.preventionweb.net/publications/view/38041</a:t>
            </a:r>
            <a:r>
              <a:rPr lang="en-US" sz="1200" dirty="0" smtClean="0"/>
              <a:t> </a:t>
            </a:r>
            <a:endParaRPr lang="fr-FR" sz="1200" dirty="0" smtClean="0"/>
          </a:p>
          <a:p>
            <a:endParaRPr lang="fr-FR" sz="1200" dirty="0" smtClean="0"/>
          </a:p>
          <a:p>
            <a:r>
              <a:rPr lang="fr-FR" sz="1200" b="1" dirty="0" smtClean="0"/>
              <a:t>Réduction de la vulnérabilité des fermiers face aux cyclones : </a:t>
            </a:r>
            <a:r>
              <a:rPr lang="fr-FR" sz="1200" dirty="0" smtClean="0"/>
              <a:t>RAKOTOBE </a:t>
            </a:r>
            <a:r>
              <a:rPr lang="fr-FR" sz="1200" dirty="0" err="1" smtClean="0"/>
              <a:t>Zo</a:t>
            </a:r>
            <a:r>
              <a:rPr lang="fr-FR" sz="1200" dirty="0" smtClean="0"/>
              <a:t> </a:t>
            </a:r>
            <a:r>
              <a:rPr lang="fr-FR" sz="1200" dirty="0" err="1" smtClean="0"/>
              <a:t>Lalaina</a:t>
            </a:r>
            <a:r>
              <a:rPr lang="fr-FR" sz="1200" dirty="0" smtClean="0"/>
              <a:t> et al, 2016, </a:t>
            </a:r>
            <a:r>
              <a:rPr lang="en-US" sz="1200" i="1" dirty="0" smtClean="0"/>
              <a:t>Strategies </a:t>
            </a:r>
            <a:r>
              <a:rPr lang="en-US" sz="1200" i="1" dirty="0"/>
              <a:t>of smallholder farmers for coping with the impacts of cyclones: A case study from </a:t>
            </a:r>
            <a:r>
              <a:rPr lang="en-US" sz="1200" i="1" dirty="0" smtClean="0"/>
              <a:t>Madagascar</a:t>
            </a:r>
            <a:r>
              <a:rPr lang="en-US" sz="1200" dirty="0" smtClean="0"/>
              <a:t>, International Journal of Disaster </a:t>
            </a:r>
            <a:r>
              <a:rPr lang="en-US" sz="1200" dirty="0"/>
              <a:t>Risk Reduction, 17 </a:t>
            </a:r>
            <a:r>
              <a:rPr lang="en-US" sz="1200" dirty="0">
                <a:hlinkClick r:id="rId5"/>
              </a:rPr>
              <a:t>http://</a:t>
            </a:r>
            <a:r>
              <a:rPr lang="en-US" sz="1200" dirty="0" smtClean="0">
                <a:hlinkClick r:id="rId5"/>
              </a:rPr>
              <a:t>www.sciencedirect.com/science/article/pii/S2212420915301916</a:t>
            </a:r>
            <a:r>
              <a:rPr lang="en-US" sz="1200" dirty="0" smtClean="0"/>
              <a:t> </a:t>
            </a:r>
            <a:endParaRPr lang="fr-FR" sz="1200" dirty="0" smtClean="0"/>
          </a:p>
          <a:p>
            <a:endParaRPr lang="fr-FR" sz="1200" b="1" dirty="0" smtClean="0"/>
          </a:p>
          <a:p>
            <a:r>
              <a:rPr lang="fr-FR" sz="1200" b="1" dirty="0" smtClean="0"/>
              <a:t>Aléas naturels </a:t>
            </a:r>
            <a:r>
              <a:rPr lang="fr-FR" sz="1200" dirty="0" smtClean="0"/>
              <a:t>: WORLD BANK and GFDRR, 2016, </a:t>
            </a:r>
            <a:r>
              <a:rPr lang="fr-FR" sz="1200" i="1" dirty="0" err="1" smtClean="0"/>
              <a:t>Disaster</a:t>
            </a:r>
            <a:r>
              <a:rPr lang="fr-FR" sz="1200" i="1" dirty="0" smtClean="0"/>
              <a:t> </a:t>
            </a:r>
            <a:r>
              <a:rPr lang="fr-FR" sz="1200" i="1" dirty="0" err="1" smtClean="0"/>
              <a:t>Risk</a:t>
            </a:r>
            <a:r>
              <a:rPr lang="fr-FR" sz="1200" i="1" dirty="0" smtClean="0"/>
              <a:t> Profile, Madagascar</a:t>
            </a:r>
            <a:endParaRPr lang="fr-FR" sz="1200" dirty="0" smtClean="0"/>
          </a:p>
          <a:p>
            <a:r>
              <a:rPr lang="fr-FR" sz="1200" dirty="0" smtClean="0">
                <a:hlinkClick r:id="rId6"/>
              </a:rPr>
              <a:t>https</a:t>
            </a:r>
            <a:r>
              <a:rPr lang="fr-FR" sz="1200" dirty="0">
                <a:hlinkClick r:id="rId6"/>
              </a:rPr>
              <a:t>://</a:t>
            </a:r>
            <a:r>
              <a:rPr lang="fr-FR" sz="1200" dirty="0" smtClean="0">
                <a:hlinkClick r:id="rId6"/>
              </a:rPr>
              <a:t>www.gfdrr.org/disaster-risk-profile-madagascar</a:t>
            </a:r>
            <a:r>
              <a:rPr lang="fr-FR" sz="1200" dirty="0" smtClean="0"/>
              <a:t> </a:t>
            </a:r>
          </a:p>
          <a:p>
            <a:endParaRPr lang="fr-FR" sz="1200" dirty="0" smtClean="0"/>
          </a:p>
          <a:p>
            <a:r>
              <a:rPr lang="fr-FR" sz="1200" b="1" dirty="0" smtClean="0"/>
              <a:t>Nombreux documents relatifs aux reconstructions en contexte d’urgence sur le site du </a:t>
            </a:r>
            <a:r>
              <a:rPr lang="fr-FR" sz="1200" b="1" dirty="0" err="1" smtClean="0"/>
              <a:t>Shelter</a:t>
            </a:r>
            <a:r>
              <a:rPr lang="fr-FR" sz="1200" b="1" dirty="0" smtClean="0"/>
              <a:t> Cluster</a:t>
            </a:r>
            <a:r>
              <a:rPr lang="fr-FR" sz="1200" dirty="0" smtClean="0"/>
              <a:t> : </a:t>
            </a:r>
            <a:r>
              <a:rPr lang="fr-FR" sz="1200" dirty="0" smtClean="0">
                <a:hlinkClick r:id="rId7"/>
              </a:rPr>
              <a:t>http://sheltercluster.org</a:t>
            </a:r>
            <a:r>
              <a:rPr lang="fr-FR" sz="1200" dirty="0" smtClean="0"/>
              <a:t>  </a:t>
            </a:r>
          </a:p>
          <a:p>
            <a:r>
              <a:rPr lang="fr-FR" sz="1200" b="1" dirty="0" smtClean="0"/>
              <a:t>Sur la plateforme </a:t>
            </a:r>
            <a:r>
              <a:rPr lang="fr-FR" sz="1200" b="1" dirty="0" err="1" smtClean="0"/>
              <a:t>PreventionWeb</a:t>
            </a:r>
            <a:r>
              <a:rPr lang="fr-FR" sz="1200" b="1" dirty="0" smtClean="0"/>
              <a:t> </a:t>
            </a:r>
            <a:r>
              <a:rPr lang="fr-FR" sz="1200" dirty="0" smtClean="0"/>
              <a:t>: </a:t>
            </a:r>
            <a:r>
              <a:rPr lang="fr-FR" sz="1200" dirty="0" smtClean="0">
                <a:hlinkClick r:id="rId8"/>
              </a:rPr>
              <a:t>www.preventionweb.net</a:t>
            </a:r>
            <a:r>
              <a:rPr lang="fr-FR" sz="1200" dirty="0" smtClean="0"/>
              <a:t> </a:t>
            </a:r>
          </a:p>
          <a:p>
            <a:endParaRPr lang="fr-FR" sz="1200" dirty="0"/>
          </a:p>
          <a:p>
            <a:endParaRPr lang="fr-FR" sz="1200" dirty="0" smtClean="0"/>
          </a:p>
          <a:p>
            <a:r>
              <a:rPr lang="fr-FR" sz="1200" b="1" dirty="0" smtClean="0"/>
              <a:t>Nota Bene :</a:t>
            </a:r>
          </a:p>
          <a:p>
            <a:pPr algn="just"/>
            <a:r>
              <a:rPr lang="fr-FR" sz="1200" dirty="0" smtClean="0"/>
              <a:t>L’adjectif </a:t>
            </a:r>
            <a:r>
              <a:rPr lang="fr-FR" sz="1200" b="1" dirty="0" smtClean="0"/>
              <a:t>vernaculaire</a:t>
            </a:r>
            <a:r>
              <a:rPr lang="fr-FR" sz="1200" dirty="0" smtClean="0"/>
              <a:t> se rapporte à un type d’habitat propre à une région, qui s’est généralement développée avec des ressources locales et sans architectes. Il se caractérise par l’importance de la relation au lieu dans lequel il est bâti. Peut être considéré comme vernaculaire tout ce qui se construit à la périphérie ou hors des flux économiques mondiaux, et est issu d’une production manuelle, artisanale. Ce type d’habitat est souvent issu d’une reproduction, d’un perfectionnement ou d’une adaptation continue, mais n’exclut cependant pas les apports extérieurs et l’adoption de réponses importées.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035967" y="6503685"/>
            <a:ext cx="4000529" cy="306467"/>
          </a:xfrm>
          <a:prstGeom prst="roundRect">
            <a:avLst/>
          </a:prstGeom>
          <a:noFill/>
        </p:spPr>
        <p:txBody>
          <a:bodyPr wrap="square" rtlCol="0">
            <a:spAutoFit/>
          </a:bodyPr>
          <a:lstStyle/>
          <a:p>
            <a:pPr algn="r"/>
            <a:r>
              <a:rPr lang="fr-FR" sz="1200" i="1" dirty="0" smtClean="0">
                <a:solidFill>
                  <a:prstClr val="black"/>
                </a:solidFill>
              </a:rPr>
              <a:t>Eugénie CRETE </a:t>
            </a:r>
            <a:r>
              <a:rPr lang="fr-FR" sz="1200" i="1" dirty="0" smtClean="0">
                <a:solidFill>
                  <a:prstClr val="black"/>
                </a:solidFill>
              </a:rPr>
              <a:t>- CRAterre</a:t>
            </a:r>
            <a:endParaRPr lang="fr-FR" sz="1200" i="1" dirty="0">
              <a:solidFill>
                <a:prstClr val="black"/>
              </a:solidFill>
            </a:endParaRPr>
          </a:p>
        </p:txBody>
      </p:sp>
      <p:sp>
        <p:nvSpPr>
          <p:cNvPr id="9" name="Rectangle 8"/>
          <p:cNvSpPr/>
          <p:nvPr/>
        </p:nvSpPr>
        <p:spPr>
          <a:xfrm>
            <a:off x="144016" y="6503685"/>
            <a:ext cx="4572000" cy="230832"/>
          </a:xfrm>
          <a:prstGeom prst="rect">
            <a:avLst/>
          </a:prstGeom>
        </p:spPr>
        <p:txBody>
          <a:bodyPr>
            <a:spAutoFit/>
          </a:bodyPr>
          <a:lstStyle/>
          <a:p>
            <a:r>
              <a:rPr lang="fr-FR" sz="900" i="1" dirty="0" smtClean="0">
                <a:solidFill>
                  <a:prstClr val="black"/>
                </a:solidFill>
              </a:rPr>
              <a:t>Crédits : E. Crété</a:t>
            </a:r>
            <a:endParaRPr lang="fr-FR" sz="900" dirty="0">
              <a:solidFill>
                <a:prstClr val="black"/>
              </a:solidFill>
            </a:endParaRPr>
          </a:p>
        </p:txBody>
      </p:sp>
      <p:pic>
        <p:nvPicPr>
          <p:cNvPr id="2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4016" y="3802902"/>
            <a:ext cx="3757424" cy="2643209"/>
          </a:xfrm>
          <a:prstGeom prst="roundRect">
            <a:avLst/>
          </a:prstGeom>
          <a:noFill/>
          <a:ln w="9525">
            <a:noFill/>
            <a:miter lim="800000"/>
            <a:headEnd/>
            <a:tailEnd/>
          </a:ln>
          <a:effectLst/>
        </p:spPr>
      </p:pic>
      <p:pic>
        <p:nvPicPr>
          <p:cNvPr id="2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4016" y="1118715"/>
            <a:ext cx="4793744" cy="2526309"/>
          </a:xfrm>
          <a:prstGeom prst="roundRect">
            <a:avLst/>
          </a:prstGeom>
          <a:noFill/>
          <a:ln w="9525">
            <a:noFill/>
            <a:miter lim="800000"/>
            <a:headEnd/>
            <a:tailEnd/>
          </a:ln>
          <a:effectLst/>
        </p:spPr>
      </p:pic>
      <p:pic>
        <p:nvPicPr>
          <p:cNvPr id="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99560" y="3802902"/>
            <a:ext cx="4901597" cy="2643209"/>
          </a:xfrm>
          <a:prstGeom prst="roundRect">
            <a:avLst/>
          </a:prstGeom>
          <a:noFill/>
          <a:ln w="9525">
            <a:noFill/>
            <a:miter lim="800000"/>
            <a:headEnd/>
            <a:tailEnd/>
          </a:ln>
          <a:effectLst/>
        </p:spPr>
      </p:pic>
      <p:sp>
        <p:nvSpPr>
          <p:cNvPr id="11" name="ZoneTexte 10"/>
          <p:cNvSpPr txBox="1"/>
          <p:nvPr/>
        </p:nvSpPr>
        <p:spPr>
          <a:xfrm>
            <a:off x="142845" y="116632"/>
            <a:ext cx="8884458" cy="830997"/>
          </a:xfrm>
          <a:prstGeom prst="rect">
            <a:avLst/>
          </a:prstGeom>
          <a:noFill/>
        </p:spPr>
        <p:txBody>
          <a:bodyPr wrap="square" rtlCol="0">
            <a:spAutoFit/>
          </a:bodyPr>
          <a:lstStyle/>
          <a:p>
            <a:pPr algn="just"/>
            <a:r>
              <a:rPr lang="fr-FR" sz="1600" dirty="0" smtClean="0"/>
              <a:t>Ce document donne des premières indications sur la façon dont les cultures constructives locales peuvent être mises à profit lors des projets de (</a:t>
            </a:r>
            <a:r>
              <a:rPr lang="fr-FR" sz="1600" dirty="0" err="1" smtClean="0"/>
              <a:t>re</a:t>
            </a:r>
            <a:r>
              <a:rPr lang="fr-FR" sz="1600" dirty="0" smtClean="0"/>
              <a:t>)construction, ainsi que sur les activités nécessaires à leur analyse et leur identification. Pensez-y lorsque vous planifiez votre projet !</a:t>
            </a:r>
            <a:endParaRPr lang="fr-FR" sz="1600" dirty="0"/>
          </a:p>
        </p:txBody>
      </p:sp>
      <p:pic>
        <p:nvPicPr>
          <p:cNvPr id="1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14925" y="1118715"/>
            <a:ext cx="3911583" cy="2526309"/>
          </a:xfrm>
          <a:prstGeom prst="roundRect">
            <a:avLst/>
          </a:prstGeom>
          <a:noFill/>
          <a:ln w="9525">
            <a:noFill/>
            <a:miter lim="800000"/>
            <a:headEnd/>
            <a:tailEnd/>
          </a:ln>
          <a:effectLst/>
        </p:spPr>
      </p:pic>
    </p:spTree>
    <p:extLst>
      <p:ext uri="{BB962C8B-B14F-4D97-AF65-F5344CB8AC3E}">
        <p14:creationId xmlns:p14="http://schemas.microsoft.com/office/powerpoint/2010/main" val="59572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3808" y="2670434"/>
            <a:ext cx="1944216" cy="150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500034" y="285728"/>
            <a:ext cx="8215370" cy="369332"/>
            <a:chOff x="500034" y="285728"/>
            <a:chExt cx="8215370" cy="369332"/>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80974" y="285728"/>
              <a:ext cx="7429552" cy="369332"/>
            </a:xfrm>
            <a:prstGeom prst="rect">
              <a:avLst/>
            </a:prstGeom>
            <a:noFill/>
          </p:spPr>
          <p:txBody>
            <a:bodyPr wrap="square" rtlCol="0">
              <a:spAutoFit/>
            </a:bodyPr>
            <a:lstStyle/>
            <a:p>
              <a:pPr algn="ctr"/>
              <a:r>
                <a:rPr lang="fr-FR" b="1" dirty="0" smtClean="0"/>
                <a:t>FORCES ET FAIBLESSES DES ARCHITECTURES VERNACULAIRES</a:t>
              </a:r>
              <a:endParaRPr lang="fr-FR" b="1" dirty="0"/>
            </a:p>
          </p:txBody>
        </p:sp>
      </p:gr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2</a:t>
            </a:fld>
            <a:endParaRPr lang="fr-BE"/>
          </a:p>
        </p:txBody>
      </p:sp>
      <p:sp>
        <p:nvSpPr>
          <p:cNvPr id="15" name="Rectangle 14"/>
          <p:cNvSpPr/>
          <p:nvPr/>
        </p:nvSpPr>
        <p:spPr>
          <a:xfrm>
            <a:off x="637429" y="1324533"/>
            <a:ext cx="4214842" cy="646331"/>
          </a:xfrm>
          <a:prstGeom prst="rect">
            <a:avLst/>
          </a:prstGeom>
        </p:spPr>
        <p:txBody>
          <a:bodyPr wrap="square">
            <a:spAutoFit/>
          </a:bodyPr>
          <a:lstStyle/>
          <a:p>
            <a:r>
              <a:rPr lang="fr-FR" b="1" dirty="0" smtClean="0"/>
              <a:t>Utilisation de briques cuites restreinte </a:t>
            </a:r>
            <a:r>
              <a:rPr lang="fr-FR" dirty="0" smtClean="0"/>
              <a:t>à certaines parties stratégiques de l’édifice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798" y="1425724"/>
            <a:ext cx="438150" cy="447675"/>
          </a:xfrm>
          <a:prstGeom prst="rect">
            <a:avLst/>
          </a:prstGeom>
          <a:noFill/>
          <a:ln w="9525">
            <a:noFill/>
            <a:miter lim="800000"/>
            <a:headEnd/>
            <a:tailEnd/>
          </a:ln>
          <a:effectLst/>
        </p:spPr>
      </p:pic>
      <p:sp>
        <p:nvSpPr>
          <p:cNvPr id="20" name="ZoneTexte 19"/>
          <p:cNvSpPr txBox="1"/>
          <p:nvPr/>
        </p:nvSpPr>
        <p:spPr>
          <a:xfrm>
            <a:off x="4932041" y="1999177"/>
            <a:ext cx="3656960" cy="369332"/>
          </a:xfrm>
          <a:prstGeom prst="rect">
            <a:avLst/>
          </a:prstGeom>
          <a:noFill/>
        </p:spPr>
        <p:txBody>
          <a:bodyPr wrap="square" rtlCol="0">
            <a:spAutoFit/>
          </a:bodyPr>
          <a:lstStyle/>
          <a:p>
            <a:pPr algn="r"/>
            <a:r>
              <a:rPr lang="fr-FR" b="1" dirty="0" smtClean="0"/>
              <a:t>Inertie thermique </a:t>
            </a:r>
            <a:r>
              <a:rPr lang="fr-FR" dirty="0" smtClean="0"/>
              <a:t>des murs en terre</a:t>
            </a:r>
          </a:p>
        </p:txBody>
      </p:sp>
      <p:sp>
        <p:nvSpPr>
          <p:cNvPr id="23" name="Rectangle 22"/>
          <p:cNvSpPr/>
          <p:nvPr/>
        </p:nvSpPr>
        <p:spPr>
          <a:xfrm>
            <a:off x="6174359" y="4719095"/>
            <a:ext cx="2430089" cy="369332"/>
          </a:xfrm>
          <a:prstGeom prst="rect">
            <a:avLst/>
          </a:prstGeom>
        </p:spPr>
        <p:txBody>
          <a:bodyPr wrap="none">
            <a:spAutoFit/>
          </a:bodyPr>
          <a:lstStyle/>
          <a:p>
            <a:pPr algn="r"/>
            <a:r>
              <a:rPr lang="fr-FR" dirty="0" smtClean="0"/>
              <a:t>Construction </a:t>
            </a:r>
            <a:r>
              <a:rPr lang="fr-FR" b="1" dirty="0" smtClean="0"/>
              <a:t>surélevée</a:t>
            </a:r>
            <a:r>
              <a:rPr lang="fr-FR" dirty="0" smtClean="0"/>
              <a:t> </a:t>
            </a:r>
          </a:p>
        </p:txBody>
      </p:sp>
      <p:pic>
        <p:nvPicPr>
          <p:cNvPr id="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5790" y="4709517"/>
            <a:ext cx="438150" cy="447675"/>
          </a:xfrm>
          <a:prstGeom prst="rect">
            <a:avLst/>
          </a:prstGeom>
          <a:noFill/>
          <a:ln w="9525">
            <a:noFill/>
            <a:miter lim="800000"/>
            <a:headEnd/>
            <a:tailEnd/>
          </a:ln>
          <a:effectLst/>
        </p:spPr>
      </p:pic>
      <p:sp>
        <p:nvSpPr>
          <p:cNvPr id="30" name="Rectangle 29"/>
          <p:cNvSpPr/>
          <p:nvPr/>
        </p:nvSpPr>
        <p:spPr>
          <a:xfrm>
            <a:off x="4932042" y="1569340"/>
            <a:ext cx="3656960" cy="369332"/>
          </a:xfrm>
          <a:prstGeom prst="rect">
            <a:avLst/>
          </a:prstGeom>
        </p:spPr>
        <p:txBody>
          <a:bodyPr wrap="square">
            <a:spAutoFit/>
          </a:bodyPr>
          <a:lstStyle/>
          <a:p>
            <a:pPr algn="r"/>
            <a:r>
              <a:rPr lang="fr-FR" b="1" dirty="0" smtClean="0"/>
              <a:t>Chaume légère et isolante</a:t>
            </a:r>
            <a:r>
              <a:rPr lang="fr-FR" dirty="0" smtClean="0"/>
              <a:t> en toiture</a:t>
            </a:r>
            <a:endParaRPr lang="fr-FR" dirty="0"/>
          </a:p>
        </p:txBody>
      </p:sp>
      <p:pic>
        <p:nvPicPr>
          <p:cNvPr id="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5790" y="1541165"/>
            <a:ext cx="438150" cy="447675"/>
          </a:xfrm>
          <a:prstGeom prst="rect">
            <a:avLst/>
          </a:prstGeom>
          <a:noFill/>
          <a:ln w="9525">
            <a:noFill/>
            <a:miter lim="800000"/>
            <a:headEnd/>
            <a:tailEnd/>
          </a:ln>
          <a:effectLst/>
        </p:spPr>
      </p:pic>
      <p:pic>
        <p:nvPicPr>
          <p:cNvPr id="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5790" y="1988840"/>
            <a:ext cx="438150" cy="447675"/>
          </a:xfrm>
          <a:prstGeom prst="rect">
            <a:avLst/>
          </a:prstGeom>
          <a:noFill/>
          <a:ln w="9525">
            <a:noFill/>
            <a:miter lim="800000"/>
            <a:headEnd/>
            <a:tailEnd/>
          </a:ln>
          <a:effectLst/>
        </p:spPr>
      </p:pic>
      <p:sp>
        <p:nvSpPr>
          <p:cNvPr id="38" name="ZoneTexte 37"/>
          <p:cNvSpPr txBox="1"/>
          <p:nvPr/>
        </p:nvSpPr>
        <p:spPr>
          <a:xfrm>
            <a:off x="4932040" y="2420888"/>
            <a:ext cx="3672408" cy="923330"/>
          </a:xfrm>
          <a:prstGeom prst="rect">
            <a:avLst/>
          </a:prstGeom>
          <a:noFill/>
        </p:spPr>
        <p:txBody>
          <a:bodyPr wrap="square" rtlCol="0">
            <a:spAutoFit/>
          </a:bodyPr>
          <a:lstStyle/>
          <a:p>
            <a:pPr algn="r"/>
            <a:r>
              <a:rPr lang="fr-FR" b="1" dirty="0" smtClean="0"/>
              <a:t>Entretien régulier </a:t>
            </a:r>
            <a:r>
              <a:rPr lang="fr-FR" dirty="0" smtClean="0"/>
              <a:t>des </a:t>
            </a:r>
            <a:r>
              <a:rPr lang="fr-FR" dirty="0" smtClean="0"/>
              <a:t>enduits </a:t>
            </a:r>
            <a:r>
              <a:rPr lang="fr-FR" dirty="0" smtClean="0"/>
              <a:t>terre et </a:t>
            </a:r>
            <a:r>
              <a:rPr lang="fr-FR" dirty="0" smtClean="0"/>
              <a:t>éléments</a:t>
            </a:r>
            <a:r>
              <a:rPr lang="fr-FR" dirty="0" smtClean="0"/>
              <a:t> végétaux </a:t>
            </a:r>
            <a:r>
              <a:rPr lang="fr-FR" dirty="0" smtClean="0"/>
              <a:t>(tous les 5 ans, en saison sèche)</a:t>
            </a:r>
            <a:endParaRPr lang="fr-FR" dirty="0"/>
          </a:p>
        </p:txBody>
      </p:sp>
      <p:pic>
        <p:nvPicPr>
          <p:cNvPr id="3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05315" y="5396216"/>
            <a:ext cx="419100" cy="409575"/>
          </a:xfrm>
          <a:prstGeom prst="rect">
            <a:avLst/>
          </a:prstGeom>
          <a:noFill/>
          <a:ln w="9525">
            <a:noFill/>
            <a:miter lim="800000"/>
            <a:headEnd/>
            <a:tailEnd/>
          </a:ln>
          <a:effectLst/>
        </p:spPr>
      </p:pic>
      <p:sp>
        <p:nvSpPr>
          <p:cNvPr id="40" name="Rectangle 39"/>
          <p:cNvSpPr/>
          <p:nvPr/>
        </p:nvSpPr>
        <p:spPr>
          <a:xfrm>
            <a:off x="4932041" y="5257601"/>
            <a:ext cx="3672408" cy="923330"/>
          </a:xfrm>
          <a:prstGeom prst="rect">
            <a:avLst/>
          </a:prstGeom>
        </p:spPr>
        <p:txBody>
          <a:bodyPr wrap="square">
            <a:spAutoFit/>
          </a:bodyPr>
          <a:lstStyle/>
          <a:p>
            <a:pPr algn="r"/>
            <a:r>
              <a:rPr lang="fr-FR" dirty="0" smtClean="0"/>
              <a:t>Poteaux en bois plantés dans le sol : risque de </a:t>
            </a:r>
            <a:r>
              <a:rPr lang="fr-FR" b="1" dirty="0" smtClean="0"/>
              <a:t>détérioration</a:t>
            </a:r>
            <a:r>
              <a:rPr lang="fr-FR" dirty="0" smtClean="0"/>
              <a:t> lié à l’humidité ou aux insectes</a:t>
            </a:r>
          </a:p>
        </p:txBody>
      </p:sp>
      <p:grpSp>
        <p:nvGrpSpPr>
          <p:cNvPr id="47" name="Groupe 46"/>
          <p:cNvGrpSpPr/>
          <p:nvPr/>
        </p:nvGrpSpPr>
        <p:grpSpPr>
          <a:xfrm>
            <a:off x="8517162" y="2638152"/>
            <a:ext cx="595406" cy="310934"/>
            <a:chOff x="8848758" y="934805"/>
            <a:chExt cx="857250" cy="447675"/>
          </a:xfrm>
        </p:grpSpPr>
        <p:pic>
          <p:nvPicPr>
            <p:cNvPr id="4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8758" y="934805"/>
              <a:ext cx="438150" cy="447675"/>
            </a:xfrm>
            <a:prstGeom prst="rect">
              <a:avLst/>
            </a:prstGeom>
            <a:noFill/>
            <a:ln w="9525">
              <a:noFill/>
              <a:miter lim="800000"/>
              <a:headEnd/>
              <a:tailEnd/>
            </a:ln>
            <a:effectLst/>
          </p:spPr>
        </p:pic>
        <p:pic>
          <p:nvPicPr>
            <p:cNvPr id="4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86908" y="964483"/>
              <a:ext cx="419100" cy="409575"/>
            </a:xfrm>
            <a:prstGeom prst="rect">
              <a:avLst/>
            </a:prstGeom>
            <a:noFill/>
            <a:ln w="9525">
              <a:noFill/>
              <a:miter lim="800000"/>
              <a:headEnd/>
              <a:tailEnd/>
            </a:ln>
            <a:effectLst/>
          </p:spPr>
        </p:pic>
      </p:grpSp>
      <p:sp>
        <p:nvSpPr>
          <p:cNvPr id="36" name="Rectangle 35"/>
          <p:cNvSpPr/>
          <p:nvPr/>
        </p:nvSpPr>
        <p:spPr>
          <a:xfrm>
            <a:off x="637938" y="692696"/>
            <a:ext cx="8077466" cy="646331"/>
          </a:xfrm>
          <a:prstGeom prst="rect">
            <a:avLst/>
          </a:prstGeom>
        </p:spPr>
        <p:txBody>
          <a:bodyPr wrap="square">
            <a:spAutoFit/>
          </a:bodyPr>
          <a:lstStyle/>
          <a:p>
            <a:r>
              <a:rPr lang="fr-FR" b="1" dirty="0" smtClean="0"/>
              <a:t>Orientation des espaces et ouvertures adaptées au </a:t>
            </a:r>
            <a:r>
              <a:rPr lang="fr-FR" b="1" dirty="0" smtClean="0"/>
              <a:t>climat, aux croyances </a:t>
            </a:r>
            <a:r>
              <a:rPr lang="fr-FR" b="1" dirty="0" smtClean="0"/>
              <a:t>et mode de vie : </a:t>
            </a:r>
            <a:r>
              <a:rPr lang="fr-FR" dirty="0" smtClean="0"/>
              <a:t>varangue </a:t>
            </a:r>
            <a:r>
              <a:rPr lang="fr-FR" dirty="0" smtClean="0"/>
              <a:t>à l’</a:t>
            </a:r>
            <a:r>
              <a:rPr lang="fr-FR" dirty="0" smtClean="0"/>
              <a:t> Ouest, </a:t>
            </a:r>
            <a:r>
              <a:rPr lang="fr-FR" dirty="0" smtClean="0"/>
              <a:t>zone Nord : réception, zone Sud : </a:t>
            </a:r>
            <a:r>
              <a:rPr lang="fr-FR" dirty="0" smtClean="0"/>
              <a:t>stockage</a:t>
            </a:r>
            <a:endParaRPr lang="fr-FR" dirty="0" smtClean="0"/>
          </a:p>
        </p:txBody>
      </p:sp>
      <p:pic>
        <p:nvPicPr>
          <p:cNvPr id="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798" y="740658"/>
            <a:ext cx="438150" cy="447675"/>
          </a:xfrm>
          <a:prstGeom prst="rect">
            <a:avLst/>
          </a:prstGeom>
          <a:noFill/>
          <a:ln w="9525">
            <a:noFill/>
            <a:miter lim="800000"/>
            <a:headEnd/>
            <a:tailEnd/>
          </a:ln>
          <a:effectLst/>
        </p:spPr>
      </p:pic>
      <p:sp>
        <p:nvSpPr>
          <p:cNvPr id="44" name="ZoneTexte 43"/>
          <p:cNvSpPr txBox="1"/>
          <p:nvPr/>
        </p:nvSpPr>
        <p:spPr>
          <a:xfrm>
            <a:off x="637938" y="1956369"/>
            <a:ext cx="3656961" cy="646331"/>
          </a:xfrm>
          <a:prstGeom prst="rect">
            <a:avLst/>
          </a:prstGeom>
          <a:noFill/>
        </p:spPr>
        <p:txBody>
          <a:bodyPr wrap="square" rtlCol="0">
            <a:spAutoFit/>
          </a:bodyPr>
          <a:lstStyle/>
          <a:p>
            <a:r>
              <a:rPr lang="fr-FR" b="1" dirty="0" smtClean="0"/>
              <a:t>Tuiles </a:t>
            </a:r>
            <a:r>
              <a:rPr lang="fr-FR" dirty="0" smtClean="0"/>
              <a:t>sensibles </a:t>
            </a:r>
            <a:r>
              <a:rPr lang="fr-FR" dirty="0" smtClean="0"/>
              <a:t>à la qualité </a:t>
            </a:r>
            <a:r>
              <a:rPr lang="fr-FR" dirty="0" smtClean="0"/>
              <a:t>de </a:t>
            </a:r>
            <a:r>
              <a:rPr lang="fr-FR" dirty="0" smtClean="0"/>
              <a:t>production et d’entretien </a:t>
            </a:r>
            <a:r>
              <a:rPr lang="fr-FR" dirty="0" smtClean="0"/>
              <a:t>cher</a:t>
            </a:r>
            <a:endParaRPr lang="fr-FR" dirty="0"/>
          </a:p>
        </p:txBody>
      </p:sp>
      <p:grpSp>
        <p:nvGrpSpPr>
          <p:cNvPr id="48" name="Groupe 47"/>
          <p:cNvGrpSpPr/>
          <p:nvPr/>
        </p:nvGrpSpPr>
        <p:grpSpPr>
          <a:xfrm>
            <a:off x="81542" y="2077427"/>
            <a:ext cx="595406" cy="310934"/>
            <a:chOff x="8848758" y="934805"/>
            <a:chExt cx="857250" cy="447675"/>
          </a:xfrm>
        </p:grpSpPr>
        <p:pic>
          <p:nvPicPr>
            <p:cNvPr id="4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8758" y="934805"/>
              <a:ext cx="438150" cy="447675"/>
            </a:xfrm>
            <a:prstGeom prst="rect">
              <a:avLst/>
            </a:prstGeom>
            <a:noFill/>
            <a:ln w="9525">
              <a:noFill/>
              <a:miter lim="800000"/>
              <a:headEnd/>
              <a:tailEnd/>
            </a:ln>
            <a:effectLst/>
          </p:spPr>
        </p:pic>
        <p:pic>
          <p:nvPicPr>
            <p:cNvPr id="50"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86908" y="964483"/>
              <a:ext cx="419100" cy="409575"/>
            </a:xfrm>
            <a:prstGeom prst="rect">
              <a:avLst/>
            </a:prstGeom>
            <a:noFill/>
            <a:ln w="9525">
              <a:noFill/>
              <a:miter lim="800000"/>
              <a:headEnd/>
              <a:tailEnd/>
            </a:ln>
            <a:effectLst/>
          </p:spPr>
        </p:pic>
      </p:grpSp>
      <p:pic>
        <p:nvPicPr>
          <p:cNvPr id="3078" name="Picture 6"/>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00034" y="2647975"/>
            <a:ext cx="2262654" cy="317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843808" y="4258321"/>
            <a:ext cx="1944216" cy="156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a:off x="477154" y="5822632"/>
            <a:ext cx="4310870" cy="461665"/>
          </a:xfrm>
          <a:prstGeom prst="rect">
            <a:avLst/>
          </a:prstGeom>
        </p:spPr>
        <p:txBody>
          <a:bodyPr wrap="square">
            <a:spAutoFit/>
          </a:bodyPr>
          <a:lstStyle/>
          <a:p>
            <a:r>
              <a:rPr lang="fr-FR" sz="1200" i="1" dirty="0" smtClean="0"/>
              <a:t>1 </a:t>
            </a:r>
            <a:r>
              <a:rPr lang="fr-FR" sz="1200" i="1" dirty="0" smtClean="0"/>
              <a:t>et 2 : Maisons sur </a:t>
            </a:r>
            <a:r>
              <a:rPr lang="fr-FR" sz="1200" i="1" dirty="0" smtClean="0"/>
              <a:t>les hauts plateaux ; </a:t>
            </a:r>
            <a:r>
              <a:rPr lang="fr-FR" sz="1200" i="1" dirty="0" smtClean="0"/>
              <a:t>3 : </a:t>
            </a:r>
            <a:r>
              <a:rPr lang="fr-FR" sz="1200" i="1" dirty="0" smtClean="0"/>
              <a:t>Maison entre Fianarantsoa et </a:t>
            </a:r>
            <a:r>
              <a:rPr lang="fr-FR" sz="1200" i="1" dirty="0" err="1" smtClean="0"/>
              <a:t>Manakara</a:t>
            </a:r>
            <a:r>
              <a:rPr lang="fr-FR" sz="1200" i="1" dirty="0" smtClean="0"/>
              <a:t> </a:t>
            </a:r>
            <a:r>
              <a:rPr lang="fr-FR" sz="1200" i="1" dirty="0" smtClean="0"/>
              <a:t>© </a:t>
            </a:r>
            <a:r>
              <a:rPr lang="fr-FR" sz="1200" i="1" dirty="0" smtClean="0"/>
              <a:t>E. Crété, </a:t>
            </a:r>
            <a:r>
              <a:rPr lang="fr-FR" sz="1200" i="1" dirty="0" smtClean="0"/>
              <a:t>2007</a:t>
            </a:r>
            <a:endParaRPr lang="fr-FR" sz="1200" i="1" dirty="0" smtClean="0"/>
          </a:p>
        </p:txBody>
      </p:sp>
      <p:sp>
        <p:nvSpPr>
          <p:cNvPr id="5" name="ZoneTexte 4"/>
          <p:cNvSpPr txBox="1"/>
          <p:nvPr/>
        </p:nvSpPr>
        <p:spPr>
          <a:xfrm>
            <a:off x="500034" y="2647632"/>
            <a:ext cx="263214" cy="276999"/>
          </a:xfrm>
          <a:prstGeom prst="rect">
            <a:avLst/>
          </a:prstGeom>
          <a:noFill/>
        </p:spPr>
        <p:txBody>
          <a:bodyPr wrap="none" rtlCol="0">
            <a:spAutoFit/>
          </a:bodyPr>
          <a:lstStyle/>
          <a:p>
            <a:r>
              <a:rPr lang="fr-FR" sz="1200" dirty="0" smtClean="0"/>
              <a:t>1</a:t>
            </a:r>
            <a:endParaRPr lang="fr-FR" sz="1200" dirty="0"/>
          </a:p>
        </p:txBody>
      </p:sp>
      <p:sp>
        <p:nvSpPr>
          <p:cNvPr id="53" name="ZoneTexte 52"/>
          <p:cNvSpPr txBox="1"/>
          <p:nvPr/>
        </p:nvSpPr>
        <p:spPr>
          <a:xfrm>
            <a:off x="4572000" y="2647631"/>
            <a:ext cx="263214" cy="276999"/>
          </a:xfrm>
          <a:prstGeom prst="rect">
            <a:avLst/>
          </a:prstGeom>
          <a:noFill/>
        </p:spPr>
        <p:txBody>
          <a:bodyPr wrap="none" rtlCol="0">
            <a:spAutoFit/>
          </a:bodyPr>
          <a:lstStyle/>
          <a:p>
            <a:r>
              <a:rPr lang="fr-FR" sz="1200" dirty="0"/>
              <a:t>2</a:t>
            </a:r>
          </a:p>
        </p:txBody>
      </p:sp>
      <p:sp>
        <p:nvSpPr>
          <p:cNvPr id="55" name="ZoneTexte 54"/>
          <p:cNvSpPr txBox="1"/>
          <p:nvPr/>
        </p:nvSpPr>
        <p:spPr>
          <a:xfrm>
            <a:off x="4572000" y="4258321"/>
            <a:ext cx="263214" cy="276999"/>
          </a:xfrm>
          <a:prstGeom prst="rect">
            <a:avLst/>
          </a:prstGeom>
          <a:noFill/>
        </p:spPr>
        <p:txBody>
          <a:bodyPr wrap="none" rtlCol="0">
            <a:spAutoFit/>
          </a:bodyPr>
          <a:lstStyle/>
          <a:p>
            <a:r>
              <a:rPr lang="fr-FR" sz="1200" dirty="0">
                <a:solidFill>
                  <a:schemeClr val="bg1"/>
                </a:solidFill>
              </a:rPr>
              <a:t>3</a:t>
            </a:r>
            <a:endParaRPr lang="fr-FR" sz="1200" dirty="0">
              <a:solidFill>
                <a:schemeClr val="bg1"/>
              </a:solidFill>
            </a:endParaRPr>
          </a:p>
        </p:txBody>
      </p:sp>
      <p:sp>
        <p:nvSpPr>
          <p:cNvPr id="43" name="Rectangle 42"/>
          <p:cNvSpPr/>
          <p:nvPr/>
        </p:nvSpPr>
        <p:spPr>
          <a:xfrm>
            <a:off x="4932042" y="3915868"/>
            <a:ext cx="3687409" cy="646331"/>
          </a:xfrm>
          <a:prstGeom prst="rect">
            <a:avLst/>
          </a:prstGeom>
        </p:spPr>
        <p:txBody>
          <a:bodyPr wrap="square">
            <a:spAutoFit/>
          </a:bodyPr>
          <a:lstStyle/>
          <a:p>
            <a:pPr algn="r"/>
            <a:r>
              <a:rPr lang="fr-FR" dirty="0" smtClean="0"/>
              <a:t>Murs végétaux permettant une </a:t>
            </a:r>
            <a:r>
              <a:rPr lang="fr-FR" b="1" dirty="0" smtClean="0"/>
              <a:t>ventilation</a:t>
            </a:r>
            <a:r>
              <a:rPr lang="fr-FR" dirty="0" smtClean="0"/>
              <a:t> des espaces intérieurs</a:t>
            </a:r>
            <a:r>
              <a:rPr lang="fr-FR" dirty="0" smtClean="0"/>
              <a:t> </a:t>
            </a:r>
            <a:endParaRPr lang="fr-FR" dirty="0" smtClean="0"/>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5790" y="4018384"/>
            <a:ext cx="438150" cy="447675"/>
          </a:xfrm>
          <a:prstGeom prst="rect">
            <a:avLst/>
          </a:prstGeom>
          <a:noFill/>
          <a:ln w="9525">
            <a:noFill/>
            <a:miter lim="800000"/>
            <a:headEnd/>
            <a:tailEnd/>
          </a:ln>
          <a:effectLst/>
        </p:spPr>
      </p:pic>
      <p:sp>
        <p:nvSpPr>
          <p:cNvPr id="56" name="Rectangle 55"/>
          <p:cNvSpPr/>
          <p:nvPr/>
        </p:nvSpPr>
        <p:spPr>
          <a:xfrm>
            <a:off x="5416762" y="3429000"/>
            <a:ext cx="3197607" cy="369332"/>
          </a:xfrm>
          <a:prstGeom prst="rect">
            <a:avLst/>
          </a:prstGeom>
        </p:spPr>
        <p:txBody>
          <a:bodyPr wrap="none">
            <a:spAutoFit/>
          </a:bodyPr>
          <a:lstStyle/>
          <a:p>
            <a:pPr algn="r"/>
            <a:r>
              <a:rPr lang="fr-FR" dirty="0" smtClean="0"/>
              <a:t>Végétaux sensibles aux </a:t>
            </a:r>
            <a:r>
              <a:rPr lang="fr-FR" b="1" dirty="0" smtClean="0"/>
              <a:t>insectes</a:t>
            </a:r>
            <a:r>
              <a:rPr lang="fr-FR" dirty="0" smtClean="0"/>
              <a:t> </a:t>
            </a:r>
            <a:endParaRPr lang="fr-FR" dirty="0" smtClean="0"/>
          </a:p>
        </p:txBody>
      </p:sp>
      <p:pic>
        <p:nvPicPr>
          <p:cNvPr id="5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05315" y="3432299"/>
            <a:ext cx="419100" cy="40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589" y="1800714"/>
            <a:ext cx="3229805" cy="2338841"/>
          </a:xfrm>
          <a:prstGeom prst="rect">
            <a:avLst/>
          </a:prstGeom>
        </p:spPr>
      </p:pic>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57224" y="285728"/>
            <a:ext cx="7500990" cy="369332"/>
          </a:xfrm>
          <a:prstGeom prst="rect">
            <a:avLst/>
          </a:prstGeom>
          <a:noFill/>
        </p:spPr>
        <p:txBody>
          <a:bodyPr wrap="square" rtlCol="0">
            <a:spAutoFit/>
          </a:bodyPr>
          <a:lstStyle/>
          <a:p>
            <a:pPr algn="ctr"/>
            <a:r>
              <a:rPr lang="fr-FR" b="1" dirty="0" smtClean="0"/>
              <a:t>FORCES ET FAIBLESSES DES MATERIAUX INTERNATIONAUX</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3</a:t>
            </a:fld>
            <a:endParaRPr lang="fr-BE" dirty="0"/>
          </a:p>
        </p:txBody>
      </p:sp>
      <p:sp>
        <p:nvSpPr>
          <p:cNvPr id="26" name="Rectangle 25"/>
          <p:cNvSpPr/>
          <p:nvPr/>
        </p:nvSpPr>
        <p:spPr>
          <a:xfrm>
            <a:off x="3995936" y="4627002"/>
            <a:ext cx="4608512" cy="1754326"/>
          </a:xfrm>
          <a:prstGeom prst="rect">
            <a:avLst/>
          </a:prstGeom>
        </p:spPr>
        <p:txBody>
          <a:bodyPr wrap="square">
            <a:spAutoFit/>
          </a:bodyPr>
          <a:lstStyle/>
          <a:p>
            <a:pPr algn="r"/>
            <a:r>
              <a:rPr lang="fr-FR" b="1" dirty="0"/>
              <a:t>E</a:t>
            </a:r>
            <a:r>
              <a:rPr lang="fr-FR" b="1" dirty="0" smtClean="0"/>
              <a:t>ntretien </a:t>
            </a:r>
            <a:r>
              <a:rPr lang="fr-FR" dirty="0" smtClean="0"/>
              <a:t>des maisons en matériaux conventionnels  </a:t>
            </a:r>
            <a:r>
              <a:rPr lang="fr-FR" b="1" dirty="0" smtClean="0"/>
              <a:t>souvent chers </a:t>
            </a:r>
            <a:r>
              <a:rPr lang="fr-FR" dirty="0" smtClean="0"/>
              <a:t>(matériaux et main d’œuvre) </a:t>
            </a:r>
            <a:endParaRPr lang="fr-FR" dirty="0"/>
          </a:p>
          <a:p>
            <a:pPr algn="r"/>
            <a:r>
              <a:rPr lang="fr-FR" dirty="0" smtClean="0"/>
              <a:t>Durée </a:t>
            </a:r>
            <a:r>
              <a:rPr lang="fr-FR" dirty="0" smtClean="0"/>
              <a:t>moyenne de réparation post-cyclone (2012) : 1 mois, contre 2 jours en construction </a:t>
            </a:r>
            <a:r>
              <a:rPr lang="fr-FR" dirty="0" smtClean="0"/>
              <a:t>bois, terre et végétaux</a:t>
            </a:r>
            <a:r>
              <a:rPr lang="fr-FR" dirty="0" smtClean="0"/>
              <a:t> </a:t>
            </a:r>
            <a:endParaRPr lang="fr-FR" dirty="0" smtClean="0"/>
          </a:p>
        </p:txBody>
      </p:sp>
      <p:pic>
        <p:nvPicPr>
          <p:cNvPr id="3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6447" y="4753719"/>
            <a:ext cx="419100" cy="409575"/>
          </a:xfrm>
          <a:prstGeom prst="rect">
            <a:avLst/>
          </a:prstGeom>
          <a:noFill/>
          <a:ln w="9525">
            <a:noFill/>
            <a:miter lim="800000"/>
            <a:headEnd/>
            <a:tailEnd/>
          </a:ln>
          <a:effectLst/>
        </p:spPr>
      </p:pic>
      <p:sp>
        <p:nvSpPr>
          <p:cNvPr id="41" name="Rectangle 40"/>
          <p:cNvSpPr/>
          <p:nvPr/>
        </p:nvSpPr>
        <p:spPr>
          <a:xfrm>
            <a:off x="675852" y="733336"/>
            <a:ext cx="3955864" cy="923330"/>
          </a:xfrm>
          <a:prstGeom prst="rect">
            <a:avLst/>
          </a:prstGeom>
        </p:spPr>
        <p:txBody>
          <a:bodyPr wrap="square">
            <a:spAutoFit/>
          </a:bodyPr>
          <a:lstStyle/>
          <a:p>
            <a:r>
              <a:rPr lang="fr-FR" dirty="0" smtClean="0"/>
              <a:t>Réduction de </a:t>
            </a:r>
            <a:r>
              <a:rPr lang="fr-FR" dirty="0" smtClean="0"/>
              <a:t>l’entretien de la toiture en utilisant de la </a:t>
            </a:r>
            <a:r>
              <a:rPr lang="fr-FR" b="1" dirty="0" smtClean="0"/>
              <a:t>tôle</a:t>
            </a:r>
            <a:r>
              <a:rPr lang="fr-FR" dirty="0" smtClean="0"/>
              <a:t> pour protéger les </a:t>
            </a:r>
            <a:r>
              <a:rPr lang="fr-FR" b="1" dirty="0" smtClean="0"/>
              <a:t>espaces ouverts</a:t>
            </a:r>
          </a:p>
        </p:txBody>
      </p:sp>
      <p:pic>
        <p:nvPicPr>
          <p:cNvPr id="409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776"/>
          <a:stretch/>
        </p:blipFill>
        <p:spPr bwMode="auto">
          <a:xfrm>
            <a:off x="510589" y="4238397"/>
            <a:ext cx="3229805" cy="187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21679" y="6117141"/>
            <a:ext cx="3218716" cy="461665"/>
          </a:xfrm>
          <a:prstGeom prst="rect">
            <a:avLst/>
          </a:prstGeom>
        </p:spPr>
        <p:txBody>
          <a:bodyPr wrap="square">
            <a:spAutoFit/>
          </a:bodyPr>
          <a:lstStyle/>
          <a:p>
            <a:r>
              <a:rPr lang="fr-FR" sz="1200" i="1" dirty="0" smtClean="0"/>
              <a:t>Maisons à 1 : Antsirabe ; 2 : </a:t>
            </a:r>
            <a:r>
              <a:rPr lang="fr-FR" sz="1200" i="1" dirty="0" smtClean="0"/>
              <a:t>Antananarivo</a:t>
            </a:r>
            <a:r>
              <a:rPr lang="fr-FR" sz="1200" i="1" dirty="0"/>
              <a:t> </a:t>
            </a:r>
            <a:endParaRPr lang="fr-FR" sz="1200" i="1" dirty="0" smtClean="0"/>
          </a:p>
          <a:p>
            <a:r>
              <a:rPr lang="fr-FR" sz="1200" i="1" dirty="0" smtClean="0"/>
              <a:t>© </a:t>
            </a:r>
            <a:r>
              <a:rPr lang="fr-FR" sz="1200" i="1" dirty="0" smtClean="0"/>
              <a:t>E. Crété, 2007 </a:t>
            </a:r>
          </a:p>
        </p:txBody>
      </p:sp>
      <p:sp>
        <p:nvSpPr>
          <p:cNvPr id="15" name="ZoneTexte 14"/>
          <p:cNvSpPr txBox="1"/>
          <p:nvPr/>
        </p:nvSpPr>
        <p:spPr>
          <a:xfrm>
            <a:off x="510589" y="1791822"/>
            <a:ext cx="263214" cy="276999"/>
          </a:xfrm>
          <a:prstGeom prst="rect">
            <a:avLst/>
          </a:prstGeom>
          <a:noFill/>
        </p:spPr>
        <p:txBody>
          <a:bodyPr wrap="none" rtlCol="0">
            <a:spAutoFit/>
          </a:bodyPr>
          <a:lstStyle/>
          <a:p>
            <a:r>
              <a:rPr lang="fr-FR" sz="1200" dirty="0" smtClean="0">
                <a:solidFill>
                  <a:schemeClr val="bg1"/>
                </a:solidFill>
              </a:rPr>
              <a:t>1</a:t>
            </a:r>
            <a:endParaRPr lang="fr-FR" sz="1200" dirty="0">
              <a:solidFill>
                <a:schemeClr val="bg1"/>
              </a:solidFill>
            </a:endParaRPr>
          </a:p>
        </p:txBody>
      </p:sp>
      <p:sp>
        <p:nvSpPr>
          <p:cNvPr id="17" name="ZoneTexte 16"/>
          <p:cNvSpPr txBox="1"/>
          <p:nvPr/>
        </p:nvSpPr>
        <p:spPr>
          <a:xfrm>
            <a:off x="500567" y="4235032"/>
            <a:ext cx="263214" cy="276999"/>
          </a:xfrm>
          <a:prstGeom prst="rect">
            <a:avLst/>
          </a:prstGeom>
          <a:noFill/>
        </p:spPr>
        <p:txBody>
          <a:bodyPr wrap="none" rtlCol="0">
            <a:spAutoFit/>
          </a:bodyPr>
          <a:lstStyle/>
          <a:p>
            <a:r>
              <a:rPr lang="fr-FR" sz="1200" dirty="0">
                <a:solidFill>
                  <a:schemeClr val="bg1"/>
                </a:solidFill>
              </a:rPr>
              <a:t>2</a:t>
            </a:r>
            <a:endParaRPr lang="fr-FR" sz="1200" dirty="0">
              <a:solidFill>
                <a:schemeClr val="bg1"/>
              </a:solidFill>
            </a:endParaRPr>
          </a:p>
        </p:txBody>
      </p:sp>
      <p:sp>
        <p:nvSpPr>
          <p:cNvPr id="20" name="Rectangle 19"/>
          <p:cNvSpPr/>
          <p:nvPr/>
        </p:nvSpPr>
        <p:spPr>
          <a:xfrm>
            <a:off x="5429256" y="733336"/>
            <a:ext cx="3159745" cy="923330"/>
          </a:xfrm>
          <a:prstGeom prst="rect">
            <a:avLst/>
          </a:prstGeom>
        </p:spPr>
        <p:txBody>
          <a:bodyPr wrap="square">
            <a:spAutoFit/>
          </a:bodyPr>
          <a:lstStyle/>
          <a:p>
            <a:pPr algn="r"/>
            <a:r>
              <a:rPr lang="fr-FR" b="1" dirty="0" smtClean="0"/>
              <a:t>Structure de l’auvent </a:t>
            </a:r>
            <a:r>
              <a:rPr lang="fr-FR" dirty="0" smtClean="0"/>
              <a:t>indépendante de celle de la toiture principale</a:t>
            </a:r>
          </a:p>
        </p:txBody>
      </p:sp>
      <p:pic>
        <p:nvPicPr>
          <p:cNvPr id="2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96922" y="821085"/>
            <a:ext cx="438150" cy="447675"/>
          </a:xfrm>
          <a:prstGeom prst="rect">
            <a:avLst/>
          </a:prstGeom>
          <a:noFill/>
          <a:ln w="9525">
            <a:noFill/>
            <a:miter lim="800000"/>
            <a:headEnd/>
            <a:tailEnd/>
          </a:ln>
          <a:effectLst/>
        </p:spPr>
      </p:pic>
      <p:sp>
        <p:nvSpPr>
          <p:cNvPr id="22" name="Rectangle 21"/>
          <p:cNvSpPr/>
          <p:nvPr/>
        </p:nvSpPr>
        <p:spPr>
          <a:xfrm>
            <a:off x="5010261" y="3722836"/>
            <a:ext cx="3578740" cy="646331"/>
          </a:xfrm>
          <a:prstGeom prst="rect">
            <a:avLst/>
          </a:prstGeom>
        </p:spPr>
        <p:txBody>
          <a:bodyPr wrap="square">
            <a:spAutoFit/>
          </a:bodyPr>
          <a:lstStyle/>
          <a:p>
            <a:pPr algn="r"/>
            <a:r>
              <a:rPr lang="fr-FR" b="1" dirty="0" smtClean="0"/>
              <a:t>Qualité médiocre de production et de mise en œuvre des briques</a:t>
            </a:r>
            <a:endParaRPr lang="fr-FR" dirty="0" smtClean="0"/>
          </a:p>
        </p:txBody>
      </p:sp>
      <p:pic>
        <p:nvPicPr>
          <p:cNvPr id="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6447" y="3861048"/>
            <a:ext cx="419100" cy="409575"/>
          </a:xfrm>
          <a:prstGeom prst="rect">
            <a:avLst/>
          </a:prstGeom>
          <a:noFill/>
          <a:ln w="9525">
            <a:noFill/>
            <a:miter lim="800000"/>
            <a:headEnd/>
            <a:tailEnd/>
          </a:ln>
          <a:effectLst/>
        </p:spPr>
      </p:pic>
      <p:sp>
        <p:nvSpPr>
          <p:cNvPr id="24" name="Rectangle 23"/>
          <p:cNvSpPr/>
          <p:nvPr/>
        </p:nvSpPr>
        <p:spPr>
          <a:xfrm>
            <a:off x="5010261" y="3095668"/>
            <a:ext cx="3578740" cy="369332"/>
          </a:xfrm>
          <a:prstGeom prst="rect">
            <a:avLst/>
          </a:prstGeom>
        </p:spPr>
        <p:txBody>
          <a:bodyPr wrap="square">
            <a:spAutoFit/>
          </a:bodyPr>
          <a:lstStyle/>
          <a:p>
            <a:pPr algn="r"/>
            <a:r>
              <a:rPr lang="fr-FR" dirty="0" smtClean="0"/>
              <a:t>Toiture en tôles </a:t>
            </a:r>
            <a:r>
              <a:rPr lang="fr-FR" b="1" dirty="0" smtClean="0"/>
              <a:t>non isolante</a:t>
            </a:r>
            <a:endParaRPr lang="fr-FR" dirty="0" smtClean="0"/>
          </a:p>
        </p:txBody>
      </p:sp>
      <p:pic>
        <p:nvPicPr>
          <p:cNvPr id="2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6447" y="3068960"/>
            <a:ext cx="419100" cy="409575"/>
          </a:xfrm>
          <a:prstGeom prst="rect">
            <a:avLst/>
          </a:prstGeom>
          <a:noFill/>
          <a:ln w="9525">
            <a:noFill/>
            <a:miter lim="800000"/>
            <a:headEnd/>
            <a:tailEnd/>
          </a:ln>
          <a:effectLst/>
        </p:spPr>
      </p:pic>
      <p:sp>
        <p:nvSpPr>
          <p:cNvPr id="27" name="Rectangle 26"/>
          <p:cNvSpPr/>
          <p:nvPr/>
        </p:nvSpPr>
        <p:spPr>
          <a:xfrm>
            <a:off x="4607719" y="1914502"/>
            <a:ext cx="3981282" cy="923330"/>
          </a:xfrm>
          <a:prstGeom prst="rect">
            <a:avLst/>
          </a:prstGeom>
        </p:spPr>
        <p:txBody>
          <a:bodyPr wrap="square">
            <a:spAutoFit/>
          </a:bodyPr>
          <a:lstStyle/>
          <a:p>
            <a:pPr algn="r"/>
            <a:r>
              <a:rPr lang="fr-FR" dirty="0" smtClean="0"/>
              <a:t>Absence de protections solaires permettant une </a:t>
            </a:r>
            <a:r>
              <a:rPr lang="fr-FR" b="1" dirty="0" smtClean="0"/>
              <a:t>ventilation des espaces </a:t>
            </a:r>
            <a:r>
              <a:rPr lang="fr-FR" dirty="0" smtClean="0"/>
              <a:t>(persiennes, débords de toiture)</a:t>
            </a:r>
          </a:p>
        </p:txBody>
      </p:sp>
      <p:pic>
        <p:nvPicPr>
          <p:cNvPr id="2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06447" y="2060848"/>
            <a:ext cx="419100" cy="409575"/>
          </a:xfrm>
          <a:prstGeom prst="rect">
            <a:avLst/>
          </a:prstGeom>
          <a:noFill/>
          <a:ln w="9525">
            <a:noFill/>
            <a:miter lim="800000"/>
            <a:headEnd/>
            <a:tailEnd/>
          </a:ln>
          <a:effectLst/>
        </p:spPr>
      </p:pic>
      <p:pic>
        <p:nvPicPr>
          <p:cNvPr id="2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798" y="785794"/>
            <a:ext cx="438150" cy="44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28662" y="285728"/>
            <a:ext cx="7358114" cy="369332"/>
          </a:xfrm>
          <a:prstGeom prst="rect">
            <a:avLst/>
          </a:prstGeom>
          <a:noFill/>
        </p:spPr>
        <p:txBody>
          <a:bodyPr wrap="square" rtlCol="0">
            <a:spAutoFit/>
          </a:bodyPr>
          <a:lstStyle/>
          <a:p>
            <a:r>
              <a:rPr lang="fr-FR" b="1" dirty="0" smtClean="0"/>
              <a:t>APPRENDRE DES CULTURES CONSTRUCTIVES LOCALES (CCL) : POURQUOI ?</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4</a:t>
            </a:fld>
            <a:endParaRPr lang="fr-BE"/>
          </a:p>
        </p:txBody>
      </p:sp>
      <p:sp>
        <p:nvSpPr>
          <p:cNvPr id="20" name="ZoneTexte 19"/>
          <p:cNvSpPr txBox="1"/>
          <p:nvPr/>
        </p:nvSpPr>
        <p:spPr>
          <a:xfrm>
            <a:off x="500034" y="5013176"/>
            <a:ext cx="6131066" cy="1200329"/>
          </a:xfrm>
          <a:prstGeom prst="rect">
            <a:avLst/>
          </a:prstGeom>
          <a:noFill/>
        </p:spPr>
        <p:txBody>
          <a:bodyPr wrap="square" rtlCol="0">
            <a:spAutoFit/>
          </a:bodyPr>
          <a:lstStyle/>
          <a:p>
            <a:r>
              <a:rPr lang="fr-FR" sz="1200" i="1" dirty="0" smtClean="0"/>
              <a:t>1 : Maison de 36m² - Chantier : 2300€ - 5 semaines (2016)</a:t>
            </a:r>
          </a:p>
          <a:p>
            <a:r>
              <a:rPr lang="fr-FR" sz="1200" i="1" dirty="0" smtClean="0"/>
              <a:t>2 : Maison de 9m² - Chantier : 750€ - 2 semaines (2016)</a:t>
            </a:r>
          </a:p>
          <a:p>
            <a:r>
              <a:rPr lang="fr-FR" sz="1200" i="1" dirty="0" smtClean="0"/>
              <a:t>Projet Fondation Abbé Pierre à Antananarivo</a:t>
            </a:r>
          </a:p>
          <a:p>
            <a:endParaRPr lang="fr-FR" sz="1200" i="1" dirty="0" smtClean="0"/>
          </a:p>
          <a:p>
            <a:r>
              <a:rPr lang="fr-FR" sz="1200" i="1" dirty="0" smtClean="0"/>
              <a:t>3 : </a:t>
            </a:r>
            <a:r>
              <a:rPr lang="fr-FR" sz="1200" i="1" dirty="0" smtClean="0"/>
              <a:t>Maison de bois et végétaux sur la côte Est </a:t>
            </a:r>
          </a:p>
          <a:p>
            <a:r>
              <a:rPr lang="fr-FR" sz="1200" i="1" dirty="0"/>
              <a:t>C</a:t>
            </a:r>
            <a:r>
              <a:rPr lang="fr-FR" sz="1200" i="1" dirty="0" smtClean="0"/>
              <a:t>oût moyen de réparation post-cyclone 25$ (2012) (</a:t>
            </a:r>
            <a:r>
              <a:rPr lang="fr-FR" sz="1200" dirty="0" smtClean="0"/>
              <a:t>RAKOTOBE, 2016)</a:t>
            </a:r>
            <a:endParaRPr lang="fr-FR" sz="1200" i="1" dirty="0" smtClean="0"/>
          </a:p>
        </p:txBody>
      </p:sp>
      <p:sp>
        <p:nvSpPr>
          <p:cNvPr id="13" name="ZoneTexte 12"/>
          <p:cNvSpPr txBox="1"/>
          <p:nvPr/>
        </p:nvSpPr>
        <p:spPr>
          <a:xfrm>
            <a:off x="428596" y="809992"/>
            <a:ext cx="6015612" cy="3970318"/>
          </a:xfrm>
          <a:prstGeom prst="rect">
            <a:avLst/>
          </a:prstGeom>
          <a:noFill/>
        </p:spPr>
        <p:txBody>
          <a:bodyPr wrap="square" rtlCol="0">
            <a:spAutoFit/>
          </a:bodyPr>
          <a:lstStyle/>
          <a:p>
            <a:pPr marL="177800" indent="-177800">
              <a:buFont typeface="Arial" pitchFamily="34" charset="0"/>
              <a:buChar char="•"/>
            </a:pPr>
            <a:r>
              <a:rPr lang="fr-FR" dirty="0" smtClean="0"/>
              <a:t>Un </a:t>
            </a:r>
            <a:r>
              <a:rPr lang="fr-FR" b="1" dirty="0" smtClean="0"/>
              <a:t>savoir existant et maîtrisé localement</a:t>
            </a:r>
          </a:p>
          <a:p>
            <a:pPr marL="177800" indent="-177800">
              <a:buFont typeface="Arial" pitchFamily="34" charset="0"/>
              <a:buChar char="•"/>
            </a:pPr>
            <a:r>
              <a:rPr lang="fr-FR" dirty="0" smtClean="0"/>
              <a:t>Un habitat </a:t>
            </a:r>
            <a:r>
              <a:rPr lang="fr-FR" b="1" dirty="0" smtClean="0"/>
              <a:t>adapté</a:t>
            </a:r>
            <a:r>
              <a:rPr lang="fr-FR" dirty="0" smtClean="0"/>
              <a:t> aux besoins et habitudes locales</a:t>
            </a:r>
            <a:endParaRPr lang="fr-FR" b="1" dirty="0" smtClean="0"/>
          </a:p>
          <a:p>
            <a:pPr marL="177800" indent="-177800">
              <a:buFont typeface="Arial" pitchFamily="34" charset="0"/>
              <a:buChar char="•"/>
            </a:pPr>
            <a:r>
              <a:rPr lang="fr-FR" dirty="0" smtClean="0"/>
              <a:t>Un usage rationnel et frugal des </a:t>
            </a:r>
            <a:r>
              <a:rPr lang="fr-FR" b="1" dirty="0" smtClean="0"/>
              <a:t>ressources disponibles localement</a:t>
            </a:r>
          </a:p>
          <a:p>
            <a:endParaRPr lang="fr-FR" dirty="0" smtClean="0"/>
          </a:p>
          <a:p>
            <a:r>
              <a:rPr lang="fr-FR" dirty="0" smtClean="0"/>
              <a:t>Tirer profit de ces connaissances pour :</a:t>
            </a:r>
          </a:p>
          <a:p>
            <a:pPr marL="177800" indent="-177800">
              <a:buFont typeface="Arial" pitchFamily="34" charset="0"/>
              <a:buChar char="•"/>
            </a:pPr>
            <a:r>
              <a:rPr lang="fr-FR" dirty="0" smtClean="0"/>
              <a:t>Reloger </a:t>
            </a:r>
            <a:r>
              <a:rPr lang="fr-FR" b="1" dirty="0" smtClean="0"/>
              <a:t>rapidement</a:t>
            </a:r>
            <a:r>
              <a:rPr lang="fr-FR" dirty="0" smtClean="0"/>
              <a:t> un </a:t>
            </a:r>
            <a:r>
              <a:rPr lang="fr-FR" b="1" dirty="0" smtClean="0"/>
              <a:t>plus grand nombre </a:t>
            </a:r>
            <a:r>
              <a:rPr lang="fr-FR" dirty="0" smtClean="0"/>
              <a:t>de personnes</a:t>
            </a:r>
          </a:p>
          <a:p>
            <a:pPr marL="177800" indent="-177800">
              <a:buFont typeface="Arial" pitchFamily="34" charset="0"/>
              <a:buChar char="•"/>
            </a:pPr>
            <a:r>
              <a:rPr lang="fr-FR" b="1" dirty="0" smtClean="0"/>
              <a:t>Investir localement </a:t>
            </a:r>
            <a:r>
              <a:rPr lang="fr-FR" dirty="0" smtClean="0"/>
              <a:t>et valoriser les ressources locales, matérielles et humaines</a:t>
            </a:r>
          </a:p>
          <a:p>
            <a:pPr marL="177800" indent="-177800">
              <a:buFont typeface="Arial" pitchFamily="34" charset="0"/>
              <a:buChar char="•"/>
            </a:pPr>
            <a:r>
              <a:rPr lang="fr-FR" dirty="0" smtClean="0"/>
              <a:t>Réduire la vulnérabilité des habitants </a:t>
            </a:r>
            <a:r>
              <a:rPr lang="fr-FR" b="1" dirty="0" smtClean="0"/>
              <a:t>à long terme</a:t>
            </a:r>
          </a:p>
          <a:p>
            <a:pPr marL="177800" indent="-177800">
              <a:buFont typeface="Arial" pitchFamily="34" charset="0"/>
              <a:buChar char="•"/>
            </a:pPr>
            <a:r>
              <a:rPr lang="fr-FR" dirty="0" smtClean="0"/>
              <a:t>Rester dans des coûts et des techniques de constructions raisonnables et ainsi </a:t>
            </a:r>
            <a:r>
              <a:rPr lang="fr-FR" b="1" dirty="0" smtClean="0"/>
              <a:t>faciliter la réplication </a:t>
            </a:r>
            <a:r>
              <a:rPr lang="fr-FR" dirty="0" smtClean="0"/>
              <a:t>des constructions</a:t>
            </a:r>
            <a:endParaRPr lang="fr-FR" b="1" dirty="0" smtClean="0"/>
          </a:p>
          <a:p>
            <a:pPr marL="177800" indent="-177800">
              <a:buFont typeface="Arial" pitchFamily="34" charset="0"/>
              <a:buChar char="•"/>
            </a:pPr>
            <a:r>
              <a:rPr lang="fr-FR" dirty="0" smtClean="0"/>
              <a:t>S’assurer de l’adaptation culturelle et de la </a:t>
            </a:r>
            <a:r>
              <a:rPr lang="fr-FR" b="1" dirty="0" smtClean="0"/>
              <a:t>bonne fonctionnalité</a:t>
            </a:r>
            <a:r>
              <a:rPr lang="fr-FR" dirty="0" smtClean="0"/>
              <a:t> des espaces </a:t>
            </a: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098" t="1404" r="7245"/>
          <a:stretch/>
        </p:blipFill>
        <p:spPr bwMode="auto">
          <a:xfrm>
            <a:off x="6631102" y="809991"/>
            <a:ext cx="2084302" cy="169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700" t="4663" r="7825"/>
          <a:stretch/>
        </p:blipFill>
        <p:spPr bwMode="auto">
          <a:xfrm>
            <a:off x="6631102" y="2677150"/>
            <a:ext cx="2084302" cy="169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1100" y="4544308"/>
            <a:ext cx="2084304" cy="1693003"/>
          </a:xfrm>
          <a:prstGeom prst="rect">
            <a:avLst/>
          </a:prstGeom>
        </p:spPr>
      </p:pic>
      <p:sp>
        <p:nvSpPr>
          <p:cNvPr id="14" name="ZoneTexte 13"/>
          <p:cNvSpPr txBox="1"/>
          <p:nvPr/>
        </p:nvSpPr>
        <p:spPr>
          <a:xfrm>
            <a:off x="6631102" y="809992"/>
            <a:ext cx="263214" cy="276999"/>
          </a:xfrm>
          <a:prstGeom prst="rect">
            <a:avLst/>
          </a:prstGeom>
          <a:noFill/>
        </p:spPr>
        <p:txBody>
          <a:bodyPr wrap="none" rtlCol="0">
            <a:spAutoFit/>
          </a:bodyPr>
          <a:lstStyle/>
          <a:p>
            <a:r>
              <a:rPr lang="fr-FR" sz="1200" dirty="0" smtClean="0"/>
              <a:t>1</a:t>
            </a:r>
            <a:endParaRPr lang="fr-FR" sz="1200" dirty="0"/>
          </a:p>
        </p:txBody>
      </p:sp>
      <p:sp>
        <p:nvSpPr>
          <p:cNvPr id="15" name="ZoneTexte 14"/>
          <p:cNvSpPr txBox="1"/>
          <p:nvPr/>
        </p:nvSpPr>
        <p:spPr>
          <a:xfrm>
            <a:off x="6631100" y="2687816"/>
            <a:ext cx="263214" cy="276999"/>
          </a:xfrm>
          <a:prstGeom prst="rect">
            <a:avLst/>
          </a:prstGeom>
          <a:noFill/>
        </p:spPr>
        <p:txBody>
          <a:bodyPr wrap="none" rtlCol="0">
            <a:spAutoFit/>
          </a:bodyPr>
          <a:lstStyle/>
          <a:p>
            <a:r>
              <a:rPr lang="fr-FR" sz="1200" dirty="0"/>
              <a:t>2</a:t>
            </a:r>
            <a:endParaRPr lang="fr-FR" sz="1200" dirty="0"/>
          </a:p>
        </p:txBody>
      </p:sp>
      <p:sp>
        <p:nvSpPr>
          <p:cNvPr id="16" name="ZoneTexte 15"/>
          <p:cNvSpPr txBox="1"/>
          <p:nvPr/>
        </p:nvSpPr>
        <p:spPr>
          <a:xfrm>
            <a:off x="8452190" y="5960312"/>
            <a:ext cx="263214" cy="276999"/>
          </a:xfrm>
          <a:prstGeom prst="rect">
            <a:avLst/>
          </a:prstGeom>
          <a:noFill/>
        </p:spPr>
        <p:txBody>
          <a:bodyPr wrap="none" rtlCol="0">
            <a:spAutoFit/>
          </a:bodyPr>
          <a:lstStyle/>
          <a:p>
            <a:r>
              <a:rPr lang="fr-FR" sz="1200" dirty="0" smtClean="0"/>
              <a:t>3</a:t>
            </a:r>
            <a:endParaRPr lang="fr-F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00034" y="285728"/>
            <a:ext cx="8358246" cy="369332"/>
          </a:xfrm>
          <a:prstGeom prst="rect">
            <a:avLst/>
          </a:prstGeom>
          <a:noFill/>
        </p:spPr>
        <p:txBody>
          <a:bodyPr wrap="square" rtlCol="0">
            <a:spAutoFit/>
          </a:bodyPr>
          <a:lstStyle/>
          <a:p>
            <a:pPr algn="ctr"/>
            <a:r>
              <a:rPr lang="fr-FR" b="1" dirty="0" smtClean="0"/>
              <a:t>LES RISQUES DANS LA ZONE D’INTERVENTION</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5</a:t>
            </a:fld>
            <a:endParaRPr lang="fr-BE"/>
          </a:p>
        </p:txBody>
      </p:sp>
      <p:sp>
        <p:nvSpPr>
          <p:cNvPr id="2" name="ZoneTexte 1"/>
          <p:cNvSpPr txBox="1"/>
          <p:nvPr/>
        </p:nvSpPr>
        <p:spPr>
          <a:xfrm>
            <a:off x="4214811" y="2660719"/>
            <a:ext cx="4572032" cy="1200329"/>
          </a:xfrm>
          <a:prstGeom prst="rect">
            <a:avLst/>
          </a:prstGeom>
          <a:noFill/>
        </p:spPr>
        <p:txBody>
          <a:bodyPr wrap="square" rtlCol="0">
            <a:spAutoFit/>
          </a:bodyPr>
          <a:lstStyle/>
          <a:p>
            <a:pPr marL="273050" indent="-273050">
              <a:buFont typeface="Arial" pitchFamily="34" charset="0"/>
              <a:buChar char="•"/>
            </a:pPr>
            <a:r>
              <a:rPr lang="fr-FR" b="1" dirty="0" smtClean="0"/>
              <a:t>Augmentation des températures </a:t>
            </a:r>
            <a:r>
              <a:rPr lang="fr-FR" dirty="0" smtClean="0"/>
              <a:t>moyennes et diminution de la production agricole</a:t>
            </a:r>
          </a:p>
          <a:p>
            <a:pPr marL="273050" indent="-273050">
              <a:buFont typeface="Arial" pitchFamily="34" charset="0"/>
              <a:buChar char="•"/>
            </a:pPr>
            <a:r>
              <a:rPr lang="fr-FR" dirty="0" smtClean="0"/>
              <a:t>Augmentation du nombre de décès dus aux </a:t>
            </a:r>
            <a:r>
              <a:rPr lang="fr-FR" b="1" dirty="0" smtClean="0"/>
              <a:t>vagues de chaleur et épidémies</a:t>
            </a:r>
          </a:p>
        </p:txBody>
      </p:sp>
      <p:sp>
        <p:nvSpPr>
          <p:cNvPr id="12" name="ZoneTexte 11"/>
          <p:cNvSpPr txBox="1"/>
          <p:nvPr/>
        </p:nvSpPr>
        <p:spPr>
          <a:xfrm>
            <a:off x="6572264" y="1113586"/>
            <a:ext cx="2214578" cy="1077218"/>
          </a:xfrm>
          <a:prstGeom prst="rect">
            <a:avLst/>
          </a:prstGeom>
          <a:noFill/>
        </p:spPr>
        <p:txBody>
          <a:bodyPr wrap="square" rtlCol="0">
            <a:spAutoFit/>
          </a:bodyPr>
          <a:lstStyle/>
          <a:p>
            <a:r>
              <a:rPr lang="fr-FR" sz="1600" dirty="0" smtClean="0"/>
              <a:t>TREMBLEMENTS DE TERRE</a:t>
            </a:r>
          </a:p>
          <a:p>
            <a:r>
              <a:rPr lang="fr-FR" sz="1600" dirty="0" smtClean="0"/>
              <a:t>GLISSEMENTS DE TERRAIN</a:t>
            </a:r>
            <a:endParaRPr lang="fr-FR" sz="1600" dirty="0"/>
          </a:p>
        </p:txBody>
      </p:sp>
      <p:sp>
        <p:nvSpPr>
          <p:cNvPr id="13" name="ZoneTexte 12"/>
          <p:cNvSpPr txBox="1"/>
          <p:nvPr/>
        </p:nvSpPr>
        <p:spPr>
          <a:xfrm>
            <a:off x="4500562" y="1125461"/>
            <a:ext cx="1379095" cy="1077218"/>
          </a:xfrm>
          <a:prstGeom prst="rect">
            <a:avLst/>
          </a:prstGeom>
          <a:noFill/>
        </p:spPr>
        <p:txBody>
          <a:bodyPr wrap="none" rtlCol="0">
            <a:spAutoFit/>
          </a:bodyPr>
          <a:lstStyle/>
          <a:p>
            <a:r>
              <a:rPr lang="fr-FR" sz="1600" dirty="0" smtClean="0"/>
              <a:t>INONDATIONS</a:t>
            </a:r>
          </a:p>
          <a:p>
            <a:r>
              <a:rPr lang="fr-FR" sz="1600" dirty="0" smtClean="0"/>
              <a:t>SÉCHERESSES </a:t>
            </a:r>
          </a:p>
          <a:p>
            <a:r>
              <a:rPr lang="fr-FR" sz="1600" dirty="0" smtClean="0"/>
              <a:t>CYCLONES</a:t>
            </a:r>
          </a:p>
          <a:p>
            <a:r>
              <a:rPr lang="fr-FR" sz="1600" dirty="0" smtClean="0"/>
              <a:t>TSUNAMIS</a:t>
            </a: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4810" y="1110512"/>
            <a:ext cx="285752" cy="318224"/>
          </a:xfrm>
          <a:prstGeom prst="rect">
            <a:avLst/>
          </a:prstGeom>
          <a:noFill/>
          <a:ln w="9525">
            <a:noFill/>
            <a:miter lim="800000"/>
            <a:headEnd/>
            <a:tailEnd/>
          </a:ln>
          <a:effectLst/>
        </p:spPr>
      </p:pic>
      <p:pic>
        <p:nvPicPr>
          <p:cNvPr id="1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4810" y="1369173"/>
            <a:ext cx="285752" cy="318224"/>
          </a:xfrm>
          <a:prstGeom prst="rect">
            <a:avLst/>
          </a:prstGeom>
          <a:noFill/>
          <a:ln w="9525">
            <a:noFill/>
            <a:miter lim="800000"/>
            <a:headEnd/>
            <a:tailEnd/>
          </a:ln>
          <a:effectLst/>
        </p:spPr>
      </p:pic>
      <p:pic>
        <p:nvPicPr>
          <p:cNvPr id="1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4810" y="1622453"/>
            <a:ext cx="285752" cy="318224"/>
          </a:xfrm>
          <a:prstGeom prst="rect">
            <a:avLst/>
          </a:prstGeom>
          <a:noFill/>
          <a:ln w="9525">
            <a:noFill/>
            <a:miter lim="800000"/>
            <a:headEnd/>
            <a:tailEnd/>
          </a:ln>
          <a:effectLst/>
        </p:spPr>
      </p:pic>
      <p:sp>
        <p:nvSpPr>
          <p:cNvPr id="19" name="Rectangle à coins arrondis 18"/>
          <p:cNvSpPr/>
          <p:nvPr/>
        </p:nvSpPr>
        <p:spPr>
          <a:xfrm>
            <a:off x="4214810" y="785794"/>
            <a:ext cx="4500594"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Aléas naturels</a:t>
            </a:r>
            <a:endParaRPr lang="fr-FR" dirty="0">
              <a:solidFill>
                <a:schemeClr val="tx1"/>
              </a:solidFill>
            </a:endParaRPr>
          </a:p>
        </p:txBody>
      </p:sp>
      <p:sp>
        <p:nvSpPr>
          <p:cNvPr id="21" name="Rectangle à coins arrondis 20"/>
          <p:cNvSpPr/>
          <p:nvPr/>
        </p:nvSpPr>
        <p:spPr>
          <a:xfrm>
            <a:off x="4214810" y="2285992"/>
            <a:ext cx="4500594"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Evolutions prévisibles d’ici 2100</a:t>
            </a:r>
          </a:p>
        </p:txBody>
      </p:sp>
      <p:sp>
        <p:nvSpPr>
          <p:cNvPr id="22" name="ZoneTexte 21"/>
          <p:cNvSpPr txBox="1"/>
          <p:nvPr/>
        </p:nvSpPr>
        <p:spPr>
          <a:xfrm>
            <a:off x="4214811" y="4195930"/>
            <a:ext cx="4500593" cy="2585323"/>
          </a:xfrm>
          <a:prstGeom prst="rect">
            <a:avLst/>
          </a:prstGeom>
          <a:noFill/>
        </p:spPr>
        <p:txBody>
          <a:bodyPr wrap="square" rtlCol="0">
            <a:spAutoFit/>
          </a:bodyPr>
          <a:lstStyle/>
          <a:p>
            <a:pPr marL="273050" indent="-273050">
              <a:buFont typeface="Arial" pitchFamily="34" charset="0"/>
              <a:buChar char="•"/>
            </a:pPr>
            <a:r>
              <a:rPr lang="fr-FR" b="1" dirty="0" smtClean="0"/>
              <a:t>Problèmes respiratoires</a:t>
            </a:r>
            <a:r>
              <a:rPr lang="fr-FR" dirty="0" smtClean="0"/>
              <a:t> importants dus à la pollution de l’air dans les maisons (combustion de bois et charbon)</a:t>
            </a:r>
          </a:p>
          <a:p>
            <a:pPr marL="273050" indent="-273050">
              <a:buFont typeface="Arial" pitchFamily="34" charset="0"/>
              <a:buChar char="•"/>
            </a:pPr>
            <a:r>
              <a:rPr lang="fr-FR" dirty="0" smtClean="0"/>
              <a:t>Accès difficile aux matériaux de construction et glissements de terrain accentués par la </a:t>
            </a:r>
            <a:r>
              <a:rPr lang="fr-FR" b="1" dirty="0" smtClean="0"/>
              <a:t>déforestation </a:t>
            </a:r>
            <a:r>
              <a:rPr lang="fr-FR" dirty="0" smtClean="0"/>
              <a:t>et la culture sur brulis</a:t>
            </a:r>
          </a:p>
          <a:p>
            <a:pPr marL="273050" indent="-273050">
              <a:buFont typeface="Arial" pitchFamily="34" charset="0"/>
              <a:buChar char="•"/>
            </a:pPr>
            <a:r>
              <a:rPr lang="fr-FR" dirty="0" smtClean="0"/>
              <a:t>Les incendies constituent un risque important. </a:t>
            </a:r>
          </a:p>
        </p:txBody>
      </p:sp>
      <p:sp>
        <p:nvSpPr>
          <p:cNvPr id="23" name="Rectangle à coins arrondis 22"/>
          <p:cNvSpPr/>
          <p:nvPr/>
        </p:nvSpPr>
        <p:spPr>
          <a:xfrm>
            <a:off x="4214810" y="3861048"/>
            <a:ext cx="4500594"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Autres risques liés à l’activité humaine</a:t>
            </a:r>
          </a:p>
        </p:txBody>
      </p:sp>
      <p:pic>
        <p:nvPicPr>
          <p:cNvPr id="71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35" y="4077072"/>
            <a:ext cx="3597329" cy="185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00" y="1165384"/>
            <a:ext cx="263331" cy="238252"/>
          </a:xfrm>
          <a:prstGeom prst="rect">
            <a:avLst/>
          </a:prstGeom>
          <a:noFill/>
          <a:ln w="9525">
            <a:noFill/>
            <a:miter lim="800000"/>
            <a:headEnd/>
            <a:tailEnd/>
          </a:ln>
          <a:effectLst/>
        </p:spPr>
      </p:pic>
      <p:pic>
        <p:nvPicPr>
          <p:cNvPr id="3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4480" y="1587272"/>
            <a:ext cx="285752" cy="318224"/>
          </a:xfrm>
          <a:prstGeom prst="rect">
            <a:avLst/>
          </a:prstGeom>
          <a:noFill/>
          <a:ln w="9525">
            <a:noFill/>
            <a:miter lim="800000"/>
            <a:headEnd/>
            <a:tailEnd/>
          </a:ln>
          <a:effectLst/>
        </p:spPr>
      </p:pic>
      <p:sp>
        <p:nvSpPr>
          <p:cNvPr id="33" name="ZoneTexte 32"/>
          <p:cNvSpPr txBox="1"/>
          <p:nvPr/>
        </p:nvSpPr>
        <p:spPr>
          <a:xfrm>
            <a:off x="500034" y="5953270"/>
            <a:ext cx="3597330" cy="430887"/>
          </a:xfrm>
          <a:prstGeom prst="rect">
            <a:avLst/>
          </a:prstGeom>
          <a:noFill/>
        </p:spPr>
        <p:txBody>
          <a:bodyPr wrap="square" rtlCol="0">
            <a:spAutoFit/>
          </a:bodyPr>
          <a:lstStyle/>
          <a:p>
            <a:r>
              <a:rPr lang="fr-FR" sz="1100" i="1" dirty="0" smtClean="0"/>
              <a:t>Les </a:t>
            </a:r>
            <a:r>
              <a:rPr lang="fr-FR" sz="1100" i="1" dirty="0" err="1" smtClean="0"/>
              <a:t>Lavaka</a:t>
            </a:r>
            <a:r>
              <a:rPr lang="fr-FR" sz="1100" i="1" dirty="0" smtClean="0"/>
              <a:t> sont des glissements de terrain dus à l’érosion des sols, ici dans les Hauts </a:t>
            </a:r>
            <a:r>
              <a:rPr lang="fr-FR" sz="1100" i="1" dirty="0"/>
              <a:t>P</a:t>
            </a:r>
            <a:r>
              <a:rPr lang="fr-FR" sz="1100" i="1" dirty="0" smtClean="0"/>
              <a:t>lateaux </a:t>
            </a:r>
            <a:r>
              <a:rPr lang="fr-FR" sz="1100" i="1" dirty="0" smtClean="0">
                <a:sym typeface="Symbol"/>
              </a:rPr>
              <a:t> E. Crété, 2007</a:t>
            </a:r>
            <a:endParaRPr lang="fr-FR" sz="1100" i="1" dirty="0"/>
          </a:p>
        </p:txBody>
      </p:sp>
      <p:pic>
        <p:nvPicPr>
          <p:cNvPr id="7172"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0034" y="908720"/>
            <a:ext cx="3495901" cy="2301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ZoneTexte 33"/>
          <p:cNvSpPr txBox="1"/>
          <p:nvPr/>
        </p:nvSpPr>
        <p:spPr>
          <a:xfrm>
            <a:off x="500035" y="3210315"/>
            <a:ext cx="3597330" cy="600164"/>
          </a:xfrm>
          <a:prstGeom prst="rect">
            <a:avLst/>
          </a:prstGeom>
          <a:noFill/>
        </p:spPr>
        <p:txBody>
          <a:bodyPr wrap="square" rtlCol="0">
            <a:spAutoFit/>
          </a:bodyPr>
          <a:lstStyle/>
          <a:p>
            <a:r>
              <a:rPr lang="fr-FR" sz="1100" i="1" dirty="0" smtClean="0"/>
              <a:t>Les cyclones balaient fréquemment l’île (saison cyclonique : décembre – mars).</a:t>
            </a:r>
          </a:p>
          <a:p>
            <a:r>
              <a:rPr lang="fr-FR" sz="1100" i="1" dirty="0" smtClean="0">
                <a:sym typeface="Symbol"/>
              </a:rPr>
              <a:t> UNISDR/</a:t>
            </a:r>
            <a:r>
              <a:rPr lang="fr-FR" sz="1100" i="1" dirty="0" err="1" smtClean="0">
                <a:sym typeface="Symbol"/>
              </a:rPr>
              <a:t>MunichRe</a:t>
            </a:r>
            <a:endParaRPr lang="fr-FR" sz="1100" i="1" dirty="0"/>
          </a:p>
        </p:txBody>
      </p:sp>
      <p:pic>
        <p:nvPicPr>
          <p:cNvPr id="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2120" y="1876480"/>
            <a:ext cx="285752" cy="318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357290" y="285728"/>
            <a:ext cx="6572296" cy="369332"/>
          </a:xfrm>
          <a:prstGeom prst="rect">
            <a:avLst/>
          </a:prstGeom>
          <a:noFill/>
        </p:spPr>
        <p:txBody>
          <a:bodyPr wrap="square" rtlCol="0">
            <a:spAutoFit/>
          </a:bodyPr>
          <a:lstStyle/>
          <a:p>
            <a:pPr algn="ctr"/>
            <a:r>
              <a:rPr lang="fr-FR" b="1" dirty="0" smtClean="0"/>
              <a:t>LES RESSOURCES LOCALES</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6</a:t>
            </a:fld>
            <a:endParaRPr lang="fr-BE"/>
          </a:p>
        </p:txBody>
      </p:sp>
      <p:sp>
        <p:nvSpPr>
          <p:cNvPr id="2" name="ZoneTexte 1"/>
          <p:cNvSpPr txBox="1"/>
          <p:nvPr/>
        </p:nvSpPr>
        <p:spPr>
          <a:xfrm>
            <a:off x="500034" y="1124744"/>
            <a:ext cx="4572032" cy="2308324"/>
          </a:xfrm>
          <a:prstGeom prst="rect">
            <a:avLst/>
          </a:prstGeom>
          <a:noFill/>
        </p:spPr>
        <p:txBody>
          <a:bodyPr wrap="square" rtlCol="0">
            <a:spAutoFit/>
          </a:bodyPr>
          <a:lstStyle/>
          <a:p>
            <a:pPr marL="273050" indent="-273050">
              <a:buFont typeface="Arial" pitchFamily="34" charset="0"/>
              <a:buChar char="•"/>
            </a:pPr>
            <a:r>
              <a:rPr lang="fr-FR" dirty="0" smtClean="0"/>
              <a:t>Nombreuses variétés de </a:t>
            </a:r>
            <a:r>
              <a:rPr lang="fr-FR" b="1" dirty="0" smtClean="0"/>
              <a:t>bois</a:t>
            </a:r>
            <a:r>
              <a:rPr lang="fr-FR" dirty="0" smtClean="0"/>
              <a:t> </a:t>
            </a:r>
          </a:p>
          <a:p>
            <a:pPr marL="273050" indent="-273050">
              <a:buFont typeface="Arial" pitchFamily="34" charset="0"/>
              <a:buChar char="•"/>
            </a:pPr>
            <a:r>
              <a:rPr lang="fr-FR" b="1" dirty="0" smtClean="0"/>
              <a:t>Roseaux, feuilles de palmiers et chaume</a:t>
            </a:r>
            <a:r>
              <a:rPr lang="fr-FR" dirty="0" smtClean="0"/>
              <a:t> utilisées en murs et toiture sur les côtes, et en toiture à l’intérieur de l’île</a:t>
            </a:r>
          </a:p>
          <a:p>
            <a:pPr marL="273050" indent="-273050">
              <a:buFont typeface="Arial" pitchFamily="34" charset="0"/>
              <a:buChar char="•"/>
            </a:pPr>
            <a:r>
              <a:rPr lang="fr-FR" b="1" dirty="0" smtClean="0"/>
              <a:t>Terre</a:t>
            </a:r>
            <a:r>
              <a:rPr lang="fr-FR" dirty="0" smtClean="0"/>
              <a:t> (torchis, bauge</a:t>
            </a:r>
            <a:r>
              <a:rPr lang="fr-FR" dirty="0" smtClean="0"/>
              <a:t>, adobe), </a:t>
            </a:r>
            <a:r>
              <a:rPr lang="fr-FR" b="1" dirty="0" smtClean="0"/>
              <a:t>pierre</a:t>
            </a:r>
          </a:p>
          <a:p>
            <a:pPr marL="273050" indent="-273050">
              <a:buFont typeface="Arial" pitchFamily="34" charset="0"/>
              <a:buChar char="•"/>
            </a:pPr>
            <a:r>
              <a:rPr lang="fr-FR" b="1" dirty="0" smtClean="0"/>
              <a:t>Briques cuites, </a:t>
            </a:r>
            <a:r>
              <a:rPr lang="fr-FR" b="1" dirty="0" smtClean="0"/>
              <a:t>tuiles </a:t>
            </a:r>
            <a:r>
              <a:rPr lang="fr-FR" dirty="0" smtClean="0"/>
              <a:t>(introduites lors de la colonisation)</a:t>
            </a:r>
            <a:endParaRPr lang="fr-FR" dirty="0" smtClean="0"/>
          </a:p>
          <a:p>
            <a:pPr marL="273050" indent="-273050">
              <a:buFont typeface="Arial" pitchFamily="34" charset="0"/>
              <a:buChar char="•"/>
            </a:pPr>
            <a:r>
              <a:rPr lang="fr-FR" b="1" dirty="0"/>
              <a:t>T</a:t>
            </a:r>
            <a:r>
              <a:rPr lang="fr-FR" b="1" dirty="0" smtClean="0"/>
              <a:t>ôle, </a:t>
            </a:r>
            <a:r>
              <a:rPr lang="fr-FR" b="1" dirty="0" smtClean="0"/>
              <a:t>parpaings</a:t>
            </a:r>
            <a:endParaRPr lang="fr-FR" b="1" dirty="0" smtClean="0"/>
          </a:p>
        </p:txBody>
      </p:sp>
      <p:sp>
        <p:nvSpPr>
          <p:cNvPr id="14" name="Rectangle à coins arrondis 13"/>
          <p:cNvSpPr/>
          <p:nvPr/>
        </p:nvSpPr>
        <p:spPr>
          <a:xfrm>
            <a:off x="500034" y="785794"/>
            <a:ext cx="4572032"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Matériaux locaux pour la construction</a:t>
            </a:r>
            <a:endParaRPr lang="fr-FR" dirty="0">
              <a:solidFill>
                <a:schemeClr val="tx1"/>
              </a:solidFill>
            </a:endParaRPr>
          </a:p>
        </p:txBody>
      </p:sp>
      <p:sp>
        <p:nvSpPr>
          <p:cNvPr id="15" name="Rectangle à coins arrondis 14"/>
          <p:cNvSpPr/>
          <p:nvPr/>
        </p:nvSpPr>
        <p:spPr>
          <a:xfrm>
            <a:off x="500034" y="3503858"/>
            <a:ext cx="4572032"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Marché de la construction local</a:t>
            </a:r>
            <a:endParaRPr lang="fr-FR" dirty="0">
              <a:solidFill>
                <a:schemeClr val="tx1"/>
              </a:solidFill>
            </a:endParaRPr>
          </a:p>
        </p:txBody>
      </p:sp>
      <p:sp>
        <p:nvSpPr>
          <p:cNvPr id="18" name="ZoneTexte 17"/>
          <p:cNvSpPr txBox="1"/>
          <p:nvPr/>
        </p:nvSpPr>
        <p:spPr>
          <a:xfrm>
            <a:off x="500034" y="3856980"/>
            <a:ext cx="4876708" cy="2308324"/>
          </a:xfrm>
          <a:prstGeom prst="rect">
            <a:avLst/>
          </a:prstGeom>
          <a:noFill/>
        </p:spPr>
        <p:txBody>
          <a:bodyPr wrap="square" rtlCol="0">
            <a:spAutoFit/>
          </a:bodyPr>
          <a:lstStyle/>
          <a:p>
            <a:pPr marL="273050" indent="-273050">
              <a:buFont typeface="Arial" pitchFamily="34" charset="0"/>
              <a:buChar char="•"/>
            </a:pPr>
            <a:r>
              <a:rPr lang="fr-FR" dirty="0" smtClean="0"/>
              <a:t>Tendances migratoires : vers les zones rurales (pop rurale : 65% en 2015)</a:t>
            </a:r>
          </a:p>
          <a:p>
            <a:pPr marL="273050" indent="-273050">
              <a:buFont typeface="Arial" pitchFamily="34" charset="0"/>
              <a:buChar char="•"/>
            </a:pPr>
            <a:r>
              <a:rPr lang="fr-FR" dirty="0" smtClean="0"/>
              <a:t>Très peu d’application des codes en vigueur</a:t>
            </a:r>
          </a:p>
          <a:p>
            <a:pPr marL="273050" indent="-273050">
              <a:buFont typeface="Arial" pitchFamily="34" charset="0"/>
              <a:buChar char="•"/>
            </a:pPr>
            <a:r>
              <a:rPr lang="fr-FR" dirty="0" smtClean="0"/>
              <a:t>Qualité </a:t>
            </a:r>
            <a:r>
              <a:rPr lang="fr-FR" dirty="0" smtClean="0"/>
              <a:t>souvent médiocre en production et mise en œuvre (briques et tuiles en particulier)</a:t>
            </a:r>
          </a:p>
          <a:p>
            <a:pPr marL="273050" indent="-273050">
              <a:buFont typeface="Arial" pitchFamily="34" charset="0"/>
              <a:buChar char="•"/>
            </a:pPr>
            <a:r>
              <a:rPr lang="fr-FR" dirty="0" smtClean="0"/>
              <a:t>L’entretien des constructions pose problème (coûts des matériaux et de la main d’œuvre qualifiée)</a:t>
            </a:r>
          </a:p>
        </p:txBody>
      </p:sp>
      <p:sp>
        <p:nvSpPr>
          <p:cNvPr id="32" name="ZoneTexte 31"/>
          <p:cNvSpPr txBox="1"/>
          <p:nvPr/>
        </p:nvSpPr>
        <p:spPr>
          <a:xfrm>
            <a:off x="7372993" y="6165304"/>
            <a:ext cx="1231455" cy="306467"/>
          </a:xfrm>
          <a:prstGeom prst="roundRect">
            <a:avLst/>
          </a:prstGeom>
          <a:noFill/>
        </p:spPr>
        <p:txBody>
          <a:bodyPr wrap="none" rtlCol="0">
            <a:spAutoFit/>
          </a:bodyPr>
          <a:lstStyle/>
          <a:p>
            <a:r>
              <a:rPr lang="fr-FR" sz="1200" i="1" dirty="0" smtClean="0">
                <a:sym typeface="Symbol"/>
              </a:rPr>
              <a:t> E. </a:t>
            </a:r>
            <a:r>
              <a:rPr lang="fr-FR" sz="1200" i="1" dirty="0" smtClean="0">
                <a:sym typeface="Symbol"/>
              </a:rPr>
              <a:t>Crété, 2007</a:t>
            </a:r>
            <a:endParaRPr lang="fr-FR" sz="12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76742" y="785793"/>
            <a:ext cx="3227706" cy="537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357290" y="285728"/>
            <a:ext cx="6572296" cy="369332"/>
          </a:xfrm>
          <a:prstGeom prst="rect">
            <a:avLst/>
          </a:prstGeom>
          <a:noFill/>
        </p:spPr>
        <p:txBody>
          <a:bodyPr wrap="square" rtlCol="0">
            <a:spAutoFit/>
          </a:bodyPr>
          <a:lstStyle/>
          <a:p>
            <a:pPr algn="ctr"/>
            <a:r>
              <a:rPr lang="fr-FR" b="1" dirty="0" smtClean="0"/>
              <a:t>LES RESSOURCES LOCALES</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7</a:t>
            </a:fld>
            <a:endParaRPr lang="fr-BE"/>
          </a:p>
        </p:txBody>
      </p:sp>
      <p:sp>
        <p:nvSpPr>
          <p:cNvPr id="16" name="Rectangle à coins arrondis 15"/>
          <p:cNvSpPr/>
          <p:nvPr/>
        </p:nvSpPr>
        <p:spPr>
          <a:xfrm>
            <a:off x="503846" y="763486"/>
            <a:ext cx="8211558"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Institutions et organisations</a:t>
            </a:r>
            <a:endParaRPr lang="fr-FR" dirty="0">
              <a:solidFill>
                <a:schemeClr val="tx1"/>
              </a:solidFill>
            </a:endParaRPr>
          </a:p>
        </p:txBody>
      </p:sp>
      <p:sp>
        <p:nvSpPr>
          <p:cNvPr id="17" name="Rectangle à coins arrondis 16"/>
          <p:cNvSpPr/>
          <p:nvPr/>
        </p:nvSpPr>
        <p:spPr>
          <a:xfrm>
            <a:off x="4214810" y="3823049"/>
            <a:ext cx="4500594"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Systèmes d’entraide</a:t>
            </a:r>
            <a:endParaRPr lang="fr-FR" dirty="0">
              <a:solidFill>
                <a:schemeClr val="tx1"/>
              </a:solidFill>
            </a:endParaRPr>
          </a:p>
        </p:txBody>
      </p:sp>
      <p:sp>
        <p:nvSpPr>
          <p:cNvPr id="19" name="ZoneTexte 18"/>
          <p:cNvSpPr txBox="1"/>
          <p:nvPr/>
        </p:nvSpPr>
        <p:spPr>
          <a:xfrm>
            <a:off x="500034" y="1192114"/>
            <a:ext cx="8215370" cy="2585323"/>
          </a:xfrm>
          <a:prstGeom prst="rect">
            <a:avLst/>
          </a:prstGeom>
          <a:noFill/>
        </p:spPr>
        <p:txBody>
          <a:bodyPr wrap="square" rtlCol="0">
            <a:spAutoFit/>
          </a:bodyPr>
          <a:lstStyle/>
          <a:p>
            <a:pPr marL="177800" indent="-177800">
              <a:buFont typeface="Arial" pitchFamily="34" charset="0"/>
              <a:buChar char="•"/>
            </a:pPr>
            <a:r>
              <a:rPr lang="fr-FR" b="1" dirty="0" smtClean="0"/>
              <a:t>Très peu de régulation du foncier </a:t>
            </a:r>
            <a:r>
              <a:rPr lang="fr-FR" dirty="0" smtClean="0"/>
              <a:t>: système des « petits papiers » n’offrant pas de protection juridique (réforme amorcée en </a:t>
            </a:r>
            <a:r>
              <a:rPr lang="fr-FR" dirty="0"/>
              <a:t>2003). Pas de transmission des terres à des membres extérieurs à la </a:t>
            </a:r>
            <a:r>
              <a:rPr lang="fr-FR" dirty="0" smtClean="0"/>
              <a:t>communauté.</a:t>
            </a:r>
            <a:endParaRPr lang="fr-FR" dirty="0" smtClean="0"/>
          </a:p>
          <a:p>
            <a:pPr marL="177800" indent="-177800">
              <a:buFont typeface="Arial" pitchFamily="34" charset="0"/>
              <a:buChar char="•"/>
            </a:pPr>
            <a:r>
              <a:rPr lang="fr-FR" b="1" dirty="0" smtClean="0"/>
              <a:t>Règles coutumières </a:t>
            </a:r>
            <a:r>
              <a:rPr lang="fr-FR" dirty="0" smtClean="0"/>
              <a:t>strictes et relatives à un large spectre </a:t>
            </a:r>
            <a:r>
              <a:rPr lang="fr-FR" dirty="0" smtClean="0"/>
              <a:t>d’activités (nombreux tabous / </a:t>
            </a:r>
            <a:r>
              <a:rPr lang="fr-FR" i="1" dirty="0" err="1" smtClean="0"/>
              <a:t>fady</a:t>
            </a:r>
            <a:r>
              <a:rPr lang="fr-FR" dirty="0"/>
              <a:t>)</a:t>
            </a:r>
            <a:endParaRPr lang="fr-FR" dirty="0" smtClean="0"/>
          </a:p>
          <a:p>
            <a:pPr marL="177800" indent="-177800">
              <a:buFont typeface="Arial" pitchFamily="34" charset="0"/>
              <a:buChar char="•"/>
            </a:pPr>
            <a:r>
              <a:rPr lang="fr-FR" b="1" dirty="0" smtClean="0"/>
              <a:t>Autorités traditionnelles</a:t>
            </a:r>
            <a:r>
              <a:rPr lang="fr-FR" dirty="0" smtClean="0"/>
              <a:t> </a:t>
            </a:r>
            <a:r>
              <a:rPr lang="fr-FR" dirty="0" smtClean="0"/>
              <a:t>fortes</a:t>
            </a:r>
            <a:r>
              <a:rPr lang="fr-FR" dirty="0" smtClean="0"/>
              <a:t>, </a:t>
            </a:r>
            <a:r>
              <a:rPr lang="fr-FR" dirty="0" smtClean="0"/>
              <a:t>FFKM </a:t>
            </a:r>
            <a:r>
              <a:rPr lang="fr-FR" dirty="0" smtClean="0"/>
              <a:t>(Conseil des Eglises Chrétiennes de Madagascar) très </a:t>
            </a:r>
            <a:r>
              <a:rPr lang="fr-FR" dirty="0" smtClean="0"/>
              <a:t>puissant</a:t>
            </a:r>
            <a:endParaRPr lang="fr-FR" dirty="0" smtClean="0"/>
          </a:p>
          <a:p>
            <a:pPr marL="177800" indent="-177800">
              <a:buFont typeface="Arial" pitchFamily="34" charset="0"/>
              <a:buChar char="•"/>
            </a:pPr>
            <a:r>
              <a:rPr lang="fr-FR" dirty="0" smtClean="0"/>
              <a:t>Plusieurs crises politiques depuis 2002, ayant entre autres entraîné le r</a:t>
            </a:r>
            <a:r>
              <a:rPr lang="fr-FR" dirty="0" smtClean="0"/>
              <a:t>etrait de nombreuses ONG internationales et l’affaiblissement des ONG locales</a:t>
            </a:r>
            <a:endParaRPr lang="fr-FR" dirty="0" smtClean="0"/>
          </a:p>
        </p:txBody>
      </p:sp>
      <p:sp>
        <p:nvSpPr>
          <p:cNvPr id="20" name="ZoneTexte 19"/>
          <p:cNvSpPr txBox="1"/>
          <p:nvPr/>
        </p:nvSpPr>
        <p:spPr>
          <a:xfrm>
            <a:off x="4214810" y="4209622"/>
            <a:ext cx="4500594" cy="2031325"/>
          </a:xfrm>
          <a:prstGeom prst="rect">
            <a:avLst/>
          </a:prstGeom>
          <a:noFill/>
        </p:spPr>
        <p:txBody>
          <a:bodyPr wrap="square" rtlCol="0">
            <a:spAutoFit/>
          </a:bodyPr>
          <a:lstStyle/>
          <a:p>
            <a:pPr marL="177800" indent="-177800">
              <a:buFont typeface="Arial" pitchFamily="34" charset="0"/>
              <a:buChar char="•"/>
            </a:pPr>
            <a:r>
              <a:rPr lang="fr-FR" b="1" dirty="0" smtClean="0"/>
              <a:t>Taux de pauvreté élevé </a:t>
            </a:r>
            <a:r>
              <a:rPr lang="fr-FR" dirty="0" smtClean="0"/>
              <a:t>(</a:t>
            </a:r>
            <a:r>
              <a:rPr lang="fr-FR" dirty="0" err="1" smtClean="0"/>
              <a:t>env</a:t>
            </a:r>
            <a:r>
              <a:rPr lang="fr-FR" dirty="0" smtClean="0"/>
              <a:t> 75% de la pop) </a:t>
            </a:r>
            <a:r>
              <a:rPr lang="fr-FR" b="1" dirty="0" smtClean="0"/>
              <a:t>et en augmentation </a:t>
            </a:r>
            <a:r>
              <a:rPr lang="fr-FR" dirty="0" smtClean="0"/>
              <a:t>depuis 2000</a:t>
            </a:r>
          </a:p>
          <a:p>
            <a:pPr marL="177800" indent="-177800">
              <a:buFont typeface="Arial" pitchFamily="34" charset="0"/>
              <a:buChar char="•"/>
            </a:pPr>
            <a:r>
              <a:rPr lang="fr-FR" b="1" dirty="0" smtClean="0"/>
              <a:t>Entraide communautaire forte mais en régression </a:t>
            </a:r>
            <a:r>
              <a:rPr lang="fr-FR" dirty="0" smtClean="0"/>
              <a:t>(travaux agricoles, constructions, cérémonies, accidents), gérée </a:t>
            </a:r>
            <a:r>
              <a:rPr lang="fr-FR" dirty="0"/>
              <a:t>par les </a:t>
            </a:r>
            <a:r>
              <a:rPr lang="fr-FR" i="1" dirty="0" err="1"/>
              <a:t>fihavanana</a:t>
            </a:r>
            <a:r>
              <a:rPr lang="fr-FR" dirty="0" smtClean="0"/>
              <a:t>.</a:t>
            </a:r>
            <a:r>
              <a:rPr lang="fr-FR" b="1" dirty="0" smtClean="0"/>
              <a:t> </a:t>
            </a:r>
            <a:r>
              <a:rPr lang="fr-FR" dirty="0"/>
              <a:t>Réciprocité des échanges </a:t>
            </a:r>
            <a:r>
              <a:rPr lang="fr-FR" dirty="0" smtClean="0"/>
              <a:t>attendue. </a:t>
            </a:r>
            <a:endParaRPr lang="fr-FR" i="1" dirty="0" smtClean="0"/>
          </a:p>
        </p:txBody>
      </p:sp>
      <p:sp>
        <p:nvSpPr>
          <p:cNvPr id="25" name="ZoneTexte 24"/>
          <p:cNvSpPr txBox="1"/>
          <p:nvPr/>
        </p:nvSpPr>
        <p:spPr>
          <a:xfrm>
            <a:off x="388495" y="6158582"/>
            <a:ext cx="3542197" cy="510778"/>
          </a:xfrm>
          <a:prstGeom prst="roundRect">
            <a:avLst/>
          </a:prstGeom>
          <a:noFill/>
        </p:spPr>
        <p:txBody>
          <a:bodyPr wrap="none" rtlCol="0">
            <a:spAutoFit/>
          </a:bodyPr>
          <a:lstStyle/>
          <a:p>
            <a:r>
              <a:rPr lang="fr-FR" sz="1200" i="1" dirty="0" smtClean="0">
                <a:sym typeface="Symbol"/>
              </a:rPr>
              <a:t>Spectacles de sensibilisation aux problèmes sanitaires</a:t>
            </a:r>
          </a:p>
          <a:p>
            <a:r>
              <a:rPr lang="fr-FR" sz="1200" i="1" dirty="0" smtClean="0">
                <a:sym typeface="Symbol"/>
              </a:rPr>
              <a:t></a:t>
            </a:r>
            <a:r>
              <a:rPr lang="fr-FR" sz="1200" i="1" dirty="0" smtClean="0"/>
              <a:t> </a:t>
            </a:r>
            <a:r>
              <a:rPr lang="fr-FR" sz="1200" i="1" dirty="0" err="1" smtClean="0"/>
              <a:t>Zibron</a:t>
            </a:r>
            <a:r>
              <a:rPr lang="fr-FR" sz="1200" i="1" dirty="0" smtClean="0"/>
              <a:t> </a:t>
            </a:r>
            <a:r>
              <a:rPr lang="fr-FR" sz="1200" i="1" dirty="0" err="1" smtClean="0"/>
              <a:t>Choudhury</a:t>
            </a:r>
            <a:r>
              <a:rPr lang="fr-FR" sz="1200" i="1" dirty="0" smtClean="0"/>
              <a:t>/YCI</a:t>
            </a:r>
            <a:endParaRPr lang="fr-FR" sz="1200" i="1" dirty="0"/>
          </a:p>
        </p:txBody>
      </p:sp>
      <p:pic>
        <p:nvPicPr>
          <p:cNvPr id="921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3846" y="3802729"/>
            <a:ext cx="3514729" cy="234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857356" y="285728"/>
            <a:ext cx="5429288" cy="369332"/>
          </a:xfrm>
          <a:prstGeom prst="rect">
            <a:avLst/>
          </a:prstGeom>
          <a:noFill/>
        </p:spPr>
        <p:txBody>
          <a:bodyPr wrap="square" rtlCol="0">
            <a:spAutoFit/>
          </a:bodyPr>
          <a:lstStyle/>
          <a:p>
            <a:pPr algn="ctr"/>
            <a:r>
              <a:rPr lang="fr-FR" b="1" dirty="0" smtClean="0"/>
              <a:t>IMPORTANCE DES ENQUETES TERRAINS</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8</a:t>
            </a:fld>
            <a:endParaRPr lang="fr-BE"/>
          </a:p>
        </p:txBody>
      </p:sp>
      <p:sp>
        <p:nvSpPr>
          <p:cNvPr id="13" name="ZoneTexte 12"/>
          <p:cNvSpPr txBox="1"/>
          <p:nvPr/>
        </p:nvSpPr>
        <p:spPr>
          <a:xfrm>
            <a:off x="500034" y="2021697"/>
            <a:ext cx="4000528" cy="3970318"/>
          </a:xfrm>
          <a:prstGeom prst="rect">
            <a:avLst/>
          </a:prstGeom>
          <a:noFill/>
        </p:spPr>
        <p:txBody>
          <a:bodyPr wrap="square" rtlCol="0">
            <a:spAutoFit/>
          </a:bodyPr>
          <a:lstStyle/>
          <a:p>
            <a:r>
              <a:rPr lang="fr-FR" dirty="0" smtClean="0"/>
              <a:t>Mener des enquêtes terrain pour identifier :</a:t>
            </a:r>
          </a:p>
          <a:p>
            <a:pPr marL="177800" indent="-177800">
              <a:buFont typeface="Arial" pitchFamily="34" charset="0"/>
              <a:buChar char="•"/>
            </a:pPr>
            <a:r>
              <a:rPr lang="fr-FR" dirty="0" smtClean="0"/>
              <a:t>les forces et faiblesses des </a:t>
            </a:r>
            <a:r>
              <a:rPr lang="fr-FR" b="1" dirty="0" smtClean="0"/>
              <a:t>cultures constructives locales</a:t>
            </a:r>
          </a:p>
          <a:p>
            <a:pPr>
              <a:buFont typeface="Arial" pitchFamily="34" charset="0"/>
              <a:buChar char="•"/>
            </a:pPr>
            <a:r>
              <a:rPr lang="fr-FR" dirty="0" smtClean="0"/>
              <a:t>  les </a:t>
            </a:r>
            <a:r>
              <a:rPr lang="fr-FR" b="1" dirty="0" smtClean="0"/>
              <a:t>risques</a:t>
            </a:r>
            <a:r>
              <a:rPr lang="fr-FR" dirty="0" smtClean="0"/>
              <a:t> dans la zone d’intervention</a:t>
            </a:r>
          </a:p>
          <a:p>
            <a:pPr>
              <a:buFont typeface="Arial" pitchFamily="34" charset="0"/>
              <a:buChar char="•"/>
            </a:pPr>
            <a:r>
              <a:rPr lang="fr-FR" dirty="0" smtClean="0"/>
              <a:t>  les </a:t>
            </a:r>
            <a:r>
              <a:rPr lang="fr-FR" b="1" dirty="0" smtClean="0"/>
              <a:t>ressources</a:t>
            </a:r>
            <a:r>
              <a:rPr lang="fr-FR" dirty="0" smtClean="0"/>
              <a:t> locales</a:t>
            </a:r>
          </a:p>
          <a:p>
            <a:pPr>
              <a:buFont typeface="Arial" pitchFamily="34" charset="0"/>
              <a:buChar char="•"/>
            </a:pPr>
            <a:r>
              <a:rPr lang="fr-FR" dirty="0" smtClean="0"/>
              <a:t>  les </a:t>
            </a:r>
            <a:r>
              <a:rPr lang="fr-FR" b="1" dirty="0" smtClean="0"/>
              <a:t>savoirs</a:t>
            </a:r>
            <a:r>
              <a:rPr lang="fr-FR" dirty="0" smtClean="0"/>
              <a:t> locaux</a:t>
            </a:r>
          </a:p>
          <a:p>
            <a:pPr>
              <a:buFont typeface="Arial" pitchFamily="34" charset="0"/>
              <a:buChar char="•"/>
            </a:pPr>
            <a:r>
              <a:rPr lang="fr-FR" dirty="0" smtClean="0"/>
              <a:t>  les </a:t>
            </a:r>
            <a:r>
              <a:rPr lang="fr-FR" b="1" dirty="0" smtClean="0"/>
              <a:t>modes d’organisation </a:t>
            </a:r>
            <a:r>
              <a:rPr lang="fr-FR" dirty="0" smtClean="0"/>
              <a:t>locaux</a:t>
            </a:r>
          </a:p>
          <a:p>
            <a:endParaRPr lang="fr-FR" dirty="0" smtClean="0"/>
          </a:p>
          <a:p>
            <a:pPr lvl="0"/>
            <a:r>
              <a:rPr lang="fr-FR" dirty="0" smtClean="0"/>
              <a:t>Importance d’</a:t>
            </a:r>
            <a:r>
              <a:rPr lang="fr-FR" b="1" dirty="0" smtClean="0"/>
              <a:t>impliquer les habitants et les professionnels locaux</a:t>
            </a:r>
            <a:r>
              <a:rPr lang="fr-FR" dirty="0" smtClean="0"/>
              <a:t>  :</a:t>
            </a:r>
          </a:p>
          <a:p>
            <a:pPr lvl="0">
              <a:buFont typeface="Arial" pitchFamily="34" charset="0"/>
              <a:buChar char="•"/>
            </a:pPr>
            <a:r>
              <a:rPr lang="fr-FR" dirty="0" smtClean="0"/>
              <a:t>  comme sources d’informations</a:t>
            </a:r>
          </a:p>
          <a:p>
            <a:pPr lvl="0">
              <a:buFont typeface="Arial" pitchFamily="34" charset="0"/>
              <a:buChar char="•"/>
            </a:pPr>
            <a:r>
              <a:rPr lang="fr-FR" dirty="0" smtClean="0"/>
              <a:t>  comme futurs acteurs et utilisateurs.</a:t>
            </a:r>
          </a:p>
          <a:p>
            <a:pPr lvl="0"/>
            <a:endParaRPr lang="fr-FR" dirty="0" smtClean="0"/>
          </a:p>
        </p:txBody>
      </p:sp>
      <p:sp>
        <p:nvSpPr>
          <p:cNvPr id="7" name="Flèche droite 6"/>
          <p:cNvSpPr/>
          <p:nvPr/>
        </p:nvSpPr>
        <p:spPr>
          <a:xfrm>
            <a:off x="1071538" y="1069400"/>
            <a:ext cx="357190"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071538" y="928670"/>
            <a:ext cx="7143800" cy="830997"/>
          </a:xfrm>
          <a:prstGeom prst="rect">
            <a:avLst/>
          </a:prstGeom>
          <a:noFill/>
        </p:spPr>
        <p:txBody>
          <a:bodyPr wrap="square" rtlCol="0">
            <a:spAutoFit/>
          </a:bodyPr>
          <a:lstStyle/>
          <a:p>
            <a:pPr algn="ctr"/>
            <a:r>
              <a:rPr lang="fr-FR" altLang="fr-FR" sz="2400" b="1" dirty="0" smtClean="0">
                <a:solidFill>
                  <a:srgbClr val="FF0000"/>
                </a:solidFill>
                <a:latin typeface="Calibri" panose="020F0502020204030204" pitchFamily="34" charset="0"/>
                <a:ea typeface="Calibri-Light"/>
                <a:cs typeface="Calibri-Light"/>
              </a:rPr>
              <a:t>Il est très utile de comprendre l’existant avant de proposer des solutions aux problèmes identifiés</a:t>
            </a:r>
            <a:endParaRPr lang="fr-FR" sz="2400" b="1" dirty="0">
              <a:solidFill>
                <a:srgbClr val="FF0000"/>
              </a:solidFill>
            </a:endParaRPr>
          </a:p>
        </p:txBody>
      </p:sp>
      <p:sp>
        <p:nvSpPr>
          <p:cNvPr id="9" name="ZoneTexte 8"/>
          <p:cNvSpPr txBox="1"/>
          <p:nvPr/>
        </p:nvSpPr>
        <p:spPr>
          <a:xfrm>
            <a:off x="7261116" y="5570805"/>
            <a:ext cx="1447406" cy="306467"/>
          </a:xfrm>
          <a:prstGeom prst="roundRect">
            <a:avLst/>
          </a:prstGeom>
          <a:noFill/>
        </p:spPr>
        <p:txBody>
          <a:bodyPr wrap="none" rtlCol="0">
            <a:spAutoFit/>
          </a:bodyPr>
          <a:lstStyle/>
          <a:p>
            <a:pPr algn="r"/>
            <a:r>
              <a:rPr lang="fr-FR" sz="1200" i="1" dirty="0" smtClean="0">
                <a:sym typeface="Symbol"/>
              </a:rPr>
              <a:t> K. da Costa, 2012</a:t>
            </a:r>
            <a:endParaRPr lang="fr-FR" sz="1200" i="1" dirty="0"/>
          </a:p>
        </p:txBody>
      </p:sp>
      <p:pic>
        <p:nvPicPr>
          <p:cNvPr id="819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2398"/>
          <a:stretch/>
        </p:blipFill>
        <p:spPr bwMode="auto">
          <a:xfrm>
            <a:off x="4572000" y="2147390"/>
            <a:ext cx="4136522" cy="342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285728"/>
            <a:ext cx="8215370" cy="3571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928662" y="285728"/>
            <a:ext cx="7500990" cy="369332"/>
          </a:xfrm>
          <a:prstGeom prst="rect">
            <a:avLst/>
          </a:prstGeom>
          <a:noFill/>
        </p:spPr>
        <p:txBody>
          <a:bodyPr wrap="square" rtlCol="0">
            <a:spAutoFit/>
          </a:bodyPr>
          <a:lstStyle/>
          <a:p>
            <a:pPr algn="ctr"/>
            <a:r>
              <a:rPr lang="fr-FR" b="1" dirty="0" smtClean="0"/>
              <a:t>QUE PLANIFIER ET QUI CONTACTER ?</a:t>
            </a:r>
            <a:endParaRPr lang="fr-FR" b="1" dirty="0"/>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9</a:t>
            </a:fld>
            <a:endParaRPr lang="fr-BE"/>
          </a:p>
        </p:txBody>
      </p:sp>
      <p:sp>
        <p:nvSpPr>
          <p:cNvPr id="2" name="ZoneTexte 1"/>
          <p:cNvSpPr txBox="1"/>
          <p:nvPr/>
        </p:nvSpPr>
        <p:spPr>
          <a:xfrm>
            <a:off x="500034" y="1158999"/>
            <a:ext cx="3999958" cy="5078313"/>
          </a:xfrm>
          <a:prstGeom prst="rect">
            <a:avLst/>
          </a:prstGeom>
          <a:noFill/>
          <a:ln>
            <a:noFill/>
          </a:ln>
        </p:spPr>
        <p:txBody>
          <a:bodyPr wrap="square" rtlCol="0">
            <a:spAutoFit/>
          </a:bodyPr>
          <a:lstStyle/>
          <a:p>
            <a:pPr marL="285750" indent="-285750">
              <a:buFontTx/>
              <a:buChar char="-"/>
            </a:pPr>
            <a:r>
              <a:rPr lang="fr-FR" dirty="0" smtClean="0"/>
              <a:t>Assurez-vous de la </a:t>
            </a:r>
            <a:r>
              <a:rPr lang="fr-FR" dirty="0"/>
              <a:t>r</a:t>
            </a:r>
            <a:r>
              <a:rPr lang="fr-FR" dirty="0" smtClean="0"/>
              <a:t>eprésentativité </a:t>
            </a:r>
            <a:r>
              <a:rPr lang="fr-FR" dirty="0" smtClean="0"/>
              <a:t>des personnes interrogées</a:t>
            </a:r>
            <a:endParaRPr lang="fr-FR" dirty="0" smtClean="0"/>
          </a:p>
          <a:p>
            <a:pPr marL="285750" indent="-285750">
              <a:buFontTx/>
              <a:buChar char="-"/>
            </a:pPr>
            <a:r>
              <a:rPr lang="fr-FR" dirty="0" smtClean="0"/>
              <a:t>L’importance </a:t>
            </a:r>
            <a:r>
              <a:rPr lang="fr-FR" dirty="0" smtClean="0"/>
              <a:t>du facilitateur</a:t>
            </a:r>
          </a:p>
          <a:p>
            <a:pPr marL="285750" indent="-285750">
              <a:buFontTx/>
              <a:buChar char="-"/>
            </a:pPr>
            <a:r>
              <a:rPr lang="fr-FR" dirty="0" smtClean="0"/>
              <a:t>A chaque étape :</a:t>
            </a:r>
          </a:p>
          <a:p>
            <a:pPr marL="742950" lvl="1" indent="-285750">
              <a:buFont typeface="Arial" panose="020B0604020202020204" pitchFamily="34" charset="0"/>
              <a:buChar char="•"/>
            </a:pPr>
            <a:r>
              <a:rPr lang="fr-FR" dirty="0" smtClean="0"/>
              <a:t> 3 actions : Observer, demander, vérifier</a:t>
            </a:r>
          </a:p>
          <a:p>
            <a:pPr marL="742950" lvl="1" indent="-285750">
              <a:buFont typeface="Arial" panose="020B0604020202020204" pitchFamily="34" charset="0"/>
              <a:buChar char="•"/>
            </a:pPr>
            <a:r>
              <a:rPr lang="fr-FR" dirty="0" smtClean="0"/>
              <a:t>5 questions : Quoi </a:t>
            </a:r>
            <a:r>
              <a:rPr lang="fr-FR" dirty="0"/>
              <a:t>? Pourquoi ? </a:t>
            </a:r>
            <a:r>
              <a:rPr lang="fr-FR" dirty="0" smtClean="0"/>
              <a:t>   Comment </a:t>
            </a:r>
            <a:r>
              <a:rPr lang="fr-FR" dirty="0"/>
              <a:t>? (Par) qui ? Quand </a:t>
            </a:r>
            <a:r>
              <a:rPr lang="fr-FR" dirty="0" smtClean="0"/>
              <a:t>?</a:t>
            </a:r>
            <a:endParaRPr lang="fr-FR" dirty="0"/>
          </a:p>
          <a:p>
            <a:pPr marL="285750" indent="-285750">
              <a:buFontTx/>
              <a:buChar char="-"/>
            </a:pPr>
            <a:r>
              <a:rPr lang="fr-FR" dirty="0" smtClean="0"/>
              <a:t>Activités à planifier :</a:t>
            </a:r>
          </a:p>
          <a:p>
            <a:pPr marL="742950" lvl="1" indent="-285750">
              <a:buFont typeface="Arial" panose="020B0604020202020204" pitchFamily="34" charset="0"/>
              <a:buChar char="•"/>
            </a:pPr>
            <a:r>
              <a:rPr lang="fr-FR" dirty="0" smtClean="0"/>
              <a:t>Rencontres individuelles ou en groupes, </a:t>
            </a:r>
          </a:p>
          <a:p>
            <a:pPr marL="742950" lvl="1" indent="-285750">
              <a:buFont typeface="Arial" panose="020B0604020202020204" pitchFamily="34" charset="0"/>
              <a:buChar char="•"/>
            </a:pPr>
            <a:r>
              <a:rPr lang="fr-FR" dirty="0" smtClean="0"/>
              <a:t>Visites guidées, </a:t>
            </a:r>
          </a:p>
          <a:p>
            <a:pPr marL="742950" lvl="1" indent="-285750">
              <a:buFont typeface="Arial" panose="020B0604020202020204" pitchFamily="34" charset="0"/>
              <a:buChar char="•"/>
            </a:pPr>
            <a:r>
              <a:rPr lang="fr-FR" dirty="0" smtClean="0"/>
              <a:t>Enquêtes techniques</a:t>
            </a:r>
          </a:p>
          <a:p>
            <a:pPr marL="742950" lvl="1" indent="-285750">
              <a:buFont typeface="Arial" panose="020B0604020202020204" pitchFamily="34" charset="0"/>
              <a:buChar char="•"/>
            </a:pPr>
            <a:endParaRPr lang="fr-FR" dirty="0" smtClean="0"/>
          </a:p>
          <a:p>
            <a:r>
              <a:rPr lang="fr-FR" i="1" dirty="0" smtClean="0"/>
              <a:t>Plus d’informations dans le guide méthodologique (</a:t>
            </a:r>
            <a:r>
              <a:rPr lang="fr-FR" i="1" dirty="0" err="1" smtClean="0"/>
              <a:t>Caimi</a:t>
            </a:r>
            <a:r>
              <a:rPr lang="fr-FR" i="1" dirty="0" smtClean="0"/>
              <a:t>, 2015) : </a:t>
            </a:r>
            <a:r>
              <a:rPr lang="fr-FR" dirty="0" smtClean="0">
                <a:hlinkClick r:id="rId2"/>
              </a:rPr>
              <a:t>https://craterre.hypotheses.org/999</a:t>
            </a:r>
            <a:endParaRPr lang="fr-FR" dirty="0" smtClean="0"/>
          </a:p>
          <a:p>
            <a:pPr marL="285750" indent="-285750"/>
            <a:endParaRPr lang="fr-FR" i="1" dirty="0" smtClean="0"/>
          </a:p>
        </p:txBody>
      </p:sp>
      <p:sp>
        <p:nvSpPr>
          <p:cNvPr id="17" name="ZoneTexte 16"/>
          <p:cNvSpPr txBox="1"/>
          <p:nvPr/>
        </p:nvSpPr>
        <p:spPr>
          <a:xfrm>
            <a:off x="571472" y="5957848"/>
            <a:ext cx="4000528" cy="400110"/>
          </a:xfrm>
          <a:prstGeom prst="rect">
            <a:avLst/>
          </a:prstGeom>
          <a:noFill/>
          <a:ln w="19050">
            <a:solidFill>
              <a:srgbClr val="FF0000"/>
            </a:solidFill>
          </a:ln>
        </p:spPr>
        <p:txBody>
          <a:bodyPr wrap="square" rtlCol="0">
            <a:spAutoFit/>
          </a:bodyPr>
          <a:lstStyle/>
          <a:p>
            <a:r>
              <a:rPr lang="fr-FR" sz="2000" b="1" dirty="0" smtClean="0">
                <a:solidFill>
                  <a:srgbClr val="FF0000"/>
                </a:solidFill>
              </a:rPr>
              <a:t>Pensez-y lors de vos déplacements !</a:t>
            </a:r>
            <a:endParaRPr lang="fr-FR" sz="2000" b="1" dirty="0">
              <a:solidFill>
                <a:srgbClr val="FF0000"/>
              </a:solidFill>
            </a:endParaRPr>
          </a:p>
        </p:txBody>
      </p:sp>
      <p:pic>
        <p:nvPicPr>
          <p:cNvPr id="18" name="Espace réservé du contenu 4"/>
          <p:cNvPicPr>
            <a:picLocks noChangeAspect="1"/>
          </p:cNvPicPr>
          <p:nvPr/>
        </p:nvPicPr>
        <p:blipFill>
          <a:blip r:embed="rId3" cstate="screen">
            <a:lum contrast="20000"/>
            <a:extLst>
              <a:ext uri="{28A0092B-C50C-407E-A947-70E740481C1C}">
                <a14:useLocalDpi xmlns:a14="http://schemas.microsoft.com/office/drawing/2010/main"/>
              </a:ext>
            </a:extLst>
          </a:blip>
          <a:srcRect l="41154" t="59682" r="15054" b="9789"/>
          <a:stretch>
            <a:fillRect/>
          </a:stretch>
        </p:blipFill>
        <p:spPr>
          <a:xfrm>
            <a:off x="4909804" y="4572008"/>
            <a:ext cx="3662724" cy="1790690"/>
          </a:xfrm>
          <a:prstGeom prst="rect">
            <a:avLst/>
          </a:prstGeom>
        </p:spPr>
      </p:pic>
      <p:grpSp>
        <p:nvGrpSpPr>
          <p:cNvPr id="31" name="Groupe 30"/>
          <p:cNvGrpSpPr/>
          <p:nvPr/>
        </p:nvGrpSpPr>
        <p:grpSpPr>
          <a:xfrm>
            <a:off x="4786314" y="1285860"/>
            <a:ext cx="3943341" cy="3500462"/>
            <a:chOff x="4786314" y="1142984"/>
            <a:chExt cx="3943341" cy="3500462"/>
          </a:xfrm>
        </p:grpSpPr>
        <p:grpSp>
          <p:nvGrpSpPr>
            <p:cNvPr id="28" name="Groupe 27"/>
            <p:cNvGrpSpPr/>
            <p:nvPr/>
          </p:nvGrpSpPr>
          <p:grpSpPr>
            <a:xfrm>
              <a:off x="4786314" y="2055148"/>
              <a:ext cx="2143140" cy="2140828"/>
              <a:chOff x="4786314" y="2055148"/>
              <a:chExt cx="2143140" cy="2140828"/>
            </a:xfrm>
          </p:grpSpPr>
          <p:sp>
            <p:nvSpPr>
              <p:cNvPr id="3" name="Ellipse 2"/>
              <p:cNvSpPr/>
              <p:nvPr/>
            </p:nvSpPr>
            <p:spPr>
              <a:xfrm>
                <a:off x="4786314" y="2055148"/>
                <a:ext cx="2143140" cy="2140828"/>
              </a:xfrm>
              <a:prstGeom prst="ellipse">
                <a:avLst/>
              </a:prstGeom>
              <a:no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400" dirty="0"/>
              </a:p>
            </p:txBody>
          </p:sp>
          <p:sp>
            <p:nvSpPr>
              <p:cNvPr id="19" name="ZoneTexte 18"/>
              <p:cNvSpPr txBox="1"/>
              <p:nvPr/>
            </p:nvSpPr>
            <p:spPr>
              <a:xfrm>
                <a:off x="5072066" y="2405714"/>
                <a:ext cx="1500198" cy="523220"/>
              </a:xfrm>
              <a:prstGeom prst="rect">
                <a:avLst/>
              </a:prstGeom>
              <a:noFill/>
            </p:spPr>
            <p:txBody>
              <a:bodyPr wrap="square" rtlCol="0">
                <a:spAutoFit/>
              </a:bodyPr>
              <a:lstStyle/>
              <a:p>
                <a:r>
                  <a:rPr lang="fr-FR" sz="1400" dirty="0" smtClean="0"/>
                  <a:t>COMMUNAUTÉS LOCALES</a:t>
                </a:r>
              </a:p>
            </p:txBody>
          </p:sp>
        </p:grpSp>
        <p:grpSp>
          <p:nvGrpSpPr>
            <p:cNvPr id="21" name="Groupe 20"/>
            <p:cNvGrpSpPr/>
            <p:nvPr/>
          </p:nvGrpSpPr>
          <p:grpSpPr>
            <a:xfrm>
              <a:off x="5119566" y="2985647"/>
              <a:ext cx="1500198" cy="1217296"/>
              <a:chOff x="5869947" y="3068960"/>
              <a:chExt cx="1500198" cy="1217296"/>
            </a:xfrm>
          </p:grpSpPr>
          <p:sp>
            <p:nvSpPr>
              <p:cNvPr id="14" name="Ellipse 13"/>
              <p:cNvSpPr/>
              <p:nvPr/>
            </p:nvSpPr>
            <p:spPr>
              <a:xfrm>
                <a:off x="6010449" y="3068960"/>
                <a:ext cx="1218611" cy="1217296"/>
              </a:xfrm>
              <a:prstGeom prst="ellipse">
                <a:avLst/>
              </a:prstGeom>
              <a:no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100" dirty="0">
                  <a:solidFill>
                    <a:sysClr val="windowText" lastClr="000000"/>
                  </a:solidFill>
                </a:endParaRPr>
              </a:p>
            </p:txBody>
          </p:sp>
          <p:sp>
            <p:nvSpPr>
              <p:cNvPr id="20" name="ZoneTexte 19"/>
              <p:cNvSpPr txBox="1"/>
              <p:nvPr/>
            </p:nvSpPr>
            <p:spPr>
              <a:xfrm>
                <a:off x="5869947" y="3571876"/>
                <a:ext cx="1500198" cy="461665"/>
              </a:xfrm>
              <a:prstGeom prst="rect">
                <a:avLst/>
              </a:prstGeom>
              <a:noFill/>
            </p:spPr>
            <p:txBody>
              <a:bodyPr wrap="square" rtlCol="0">
                <a:spAutoFit/>
              </a:bodyPr>
              <a:lstStyle/>
              <a:p>
                <a:pPr algn="ctr"/>
                <a:r>
                  <a:rPr lang="fr-FR" sz="1200" dirty="0" smtClean="0">
                    <a:solidFill>
                      <a:sysClr val="windowText" lastClr="000000"/>
                    </a:solidFill>
                  </a:rPr>
                  <a:t>ORGANISATIONS LOCALES</a:t>
                </a:r>
              </a:p>
            </p:txBody>
          </p:sp>
        </p:grpSp>
        <p:grpSp>
          <p:nvGrpSpPr>
            <p:cNvPr id="23" name="Groupe 22"/>
            <p:cNvGrpSpPr/>
            <p:nvPr/>
          </p:nvGrpSpPr>
          <p:grpSpPr>
            <a:xfrm>
              <a:off x="6643702" y="1857364"/>
              <a:ext cx="1588794" cy="1584176"/>
              <a:chOff x="7231678" y="1340768"/>
              <a:chExt cx="1588794" cy="1584176"/>
            </a:xfrm>
          </p:grpSpPr>
          <p:sp>
            <p:nvSpPr>
              <p:cNvPr id="12" name="Ellipse 11"/>
              <p:cNvSpPr/>
              <p:nvPr/>
            </p:nvSpPr>
            <p:spPr>
              <a:xfrm>
                <a:off x="7231678" y="1340768"/>
                <a:ext cx="1588794" cy="1584176"/>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200" dirty="0">
                  <a:solidFill>
                    <a:sysClr val="windowText" lastClr="000000"/>
                  </a:solidFill>
                </a:endParaRPr>
              </a:p>
            </p:txBody>
          </p:sp>
          <p:sp>
            <p:nvSpPr>
              <p:cNvPr id="22" name="ZoneTexte 21"/>
              <p:cNvSpPr txBox="1"/>
              <p:nvPr/>
            </p:nvSpPr>
            <p:spPr>
              <a:xfrm>
                <a:off x="7453270" y="1837445"/>
                <a:ext cx="1285884" cy="646331"/>
              </a:xfrm>
              <a:prstGeom prst="rect">
                <a:avLst/>
              </a:prstGeom>
              <a:noFill/>
            </p:spPr>
            <p:txBody>
              <a:bodyPr wrap="square" rtlCol="0">
                <a:spAutoFit/>
              </a:bodyPr>
              <a:lstStyle/>
              <a:p>
                <a:pPr algn="ctr"/>
                <a:r>
                  <a:rPr lang="fr-FR" sz="1200" dirty="0" smtClean="0">
                    <a:solidFill>
                      <a:sysClr val="windowText" lastClr="000000"/>
                    </a:solidFill>
                  </a:rPr>
                  <a:t>PROFESSIONNELS DE LA CONSTRUCTION</a:t>
                </a:r>
              </a:p>
            </p:txBody>
          </p:sp>
        </p:grpSp>
        <p:grpSp>
          <p:nvGrpSpPr>
            <p:cNvPr id="25" name="Groupe 24"/>
            <p:cNvGrpSpPr/>
            <p:nvPr/>
          </p:nvGrpSpPr>
          <p:grpSpPr>
            <a:xfrm>
              <a:off x="5929322" y="1142984"/>
              <a:ext cx="1228697" cy="1285884"/>
              <a:chOff x="8351056" y="2928934"/>
              <a:chExt cx="1585887" cy="1584176"/>
            </a:xfrm>
          </p:grpSpPr>
          <p:sp>
            <p:nvSpPr>
              <p:cNvPr id="15" name="Ellipse 14"/>
              <p:cNvSpPr/>
              <p:nvPr/>
            </p:nvSpPr>
            <p:spPr>
              <a:xfrm>
                <a:off x="8351056" y="2928934"/>
                <a:ext cx="1585887" cy="1584176"/>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400" dirty="0"/>
              </a:p>
            </p:txBody>
          </p:sp>
          <p:sp>
            <p:nvSpPr>
              <p:cNvPr id="24" name="ZoneTexte 23"/>
              <p:cNvSpPr txBox="1"/>
              <p:nvPr/>
            </p:nvSpPr>
            <p:spPr>
              <a:xfrm>
                <a:off x="8535467" y="3545002"/>
                <a:ext cx="1002197" cy="307777"/>
              </a:xfrm>
              <a:prstGeom prst="rect">
                <a:avLst/>
              </a:prstGeom>
              <a:noFill/>
            </p:spPr>
            <p:txBody>
              <a:bodyPr wrap="none" rtlCol="0">
                <a:spAutoFit/>
              </a:bodyPr>
              <a:lstStyle/>
              <a:p>
                <a:r>
                  <a:rPr lang="fr-FR" sz="1400" dirty="0" smtClean="0"/>
                  <a:t>AUTORITÉS</a:t>
                </a:r>
              </a:p>
            </p:txBody>
          </p:sp>
        </p:grpSp>
        <p:grpSp>
          <p:nvGrpSpPr>
            <p:cNvPr id="27" name="Groupe 26"/>
            <p:cNvGrpSpPr/>
            <p:nvPr/>
          </p:nvGrpSpPr>
          <p:grpSpPr>
            <a:xfrm>
              <a:off x="7143768" y="3059270"/>
              <a:ext cx="1585887" cy="1584176"/>
              <a:chOff x="7358082" y="2928934"/>
              <a:chExt cx="1585887" cy="1584176"/>
            </a:xfrm>
          </p:grpSpPr>
          <p:sp>
            <p:nvSpPr>
              <p:cNvPr id="16" name="Ellipse 15"/>
              <p:cNvSpPr/>
              <p:nvPr/>
            </p:nvSpPr>
            <p:spPr>
              <a:xfrm>
                <a:off x="7358082" y="2928934"/>
                <a:ext cx="1585887" cy="1584176"/>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400" dirty="0"/>
              </a:p>
            </p:txBody>
          </p:sp>
          <p:sp>
            <p:nvSpPr>
              <p:cNvPr id="26" name="ZoneTexte 25"/>
              <p:cNvSpPr txBox="1"/>
              <p:nvPr/>
            </p:nvSpPr>
            <p:spPr>
              <a:xfrm>
                <a:off x="7500958" y="3429000"/>
                <a:ext cx="1357321" cy="646331"/>
              </a:xfrm>
              <a:prstGeom prst="rect">
                <a:avLst/>
              </a:prstGeom>
              <a:noFill/>
            </p:spPr>
            <p:txBody>
              <a:bodyPr wrap="square" rtlCol="0">
                <a:spAutoFit/>
              </a:bodyPr>
              <a:lstStyle/>
              <a:p>
                <a:pPr algn="ctr"/>
                <a:r>
                  <a:rPr lang="fr-FR" sz="1200" dirty="0" smtClean="0"/>
                  <a:t>ORGANISATIONS NATIONALES ET INTERNATIONALES</a:t>
                </a:r>
              </a:p>
            </p:txBody>
          </p:sp>
        </p:grpSp>
      </p:grpSp>
      <p:sp>
        <p:nvSpPr>
          <p:cNvPr id="30" name="Rectangle à coins arrondis 29"/>
          <p:cNvSpPr/>
          <p:nvPr/>
        </p:nvSpPr>
        <p:spPr>
          <a:xfrm>
            <a:off x="4643438" y="809544"/>
            <a:ext cx="4000528"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Carte des acteurs impliqués</a:t>
            </a:r>
            <a:endParaRPr lang="fr-FR" sz="1400" dirty="0" smtClean="0">
              <a:solidFill>
                <a:schemeClr val="tx1"/>
              </a:solidFill>
            </a:endParaRPr>
          </a:p>
        </p:txBody>
      </p:sp>
      <p:sp>
        <p:nvSpPr>
          <p:cNvPr id="33" name="Rectangle à coins arrondis 32"/>
          <p:cNvSpPr/>
          <p:nvPr/>
        </p:nvSpPr>
        <p:spPr>
          <a:xfrm>
            <a:off x="500034" y="785794"/>
            <a:ext cx="4000528" cy="3571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Pour mener à bien l’enquête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5149</TotalTime>
  <Words>1197</Words>
  <Application>Microsoft Office PowerPoint</Application>
  <PresentationFormat>Affichage à l'écran (4:3)</PresentationFormat>
  <Paragraphs>187</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etienne</cp:lastModifiedBy>
  <cp:revision>263</cp:revision>
  <cp:lastPrinted>2017-03-10T11:54:19Z</cp:lastPrinted>
  <dcterms:created xsi:type="dcterms:W3CDTF">2017-02-02T13:39:22Z</dcterms:created>
  <dcterms:modified xsi:type="dcterms:W3CDTF">2017-03-10T16:10:42Z</dcterms:modified>
</cp:coreProperties>
</file>