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5"/>
  </p:notesMasterIdLst>
  <p:handoutMasterIdLst>
    <p:handoutMasterId r:id="rId16"/>
  </p:handoutMasterIdLst>
  <p:sldIdLst>
    <p:sldId id="289" r:id="rId2"/>
    <p:sldId id="290" r:id="rId3"/>
    <p:sldId id="320" r:id="rId4"/>
    <p:sldId id="321" r:id="rId5"/>
    <p:sldId id="313" r:id="rId6"/>
    <p:sldId id="316" r:id="rId7"/>
    <p:sldId id="314" r:id="rId8"/>
    <p:sldId id="315" r:id="rId9"/>
    <p:sldId id="317" r:id="rId10"/>
    <p:sldId id="318" r:id="rId11"/>
    <p:sldId id="305" r:id="rId12"/>
    <p:sldId id="308" r:id="rId13"/>
    <p:sldId id="31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33"/>
    <a:srgbClr val="00622F"/>
    <a:srgbClr val="666666"/>
    <a:srgbClr val="333333"/>
    <a:srgbClr val="CCCCCC"/>
    <a:srgbClr val="006666"/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88833" autoAdjust="0"/>
  </p:normalViewPr>
  <p:slideViewPr>
    <p:cSldViewPr snapToGrid="0">
      <p:cViewPr>
        <p:scale>
          <a:sx n="70" d="100"/>
          <a:sy n="70" d="100"/>
        </p:scale>
        <p:origin x="-13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3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48529-159A-4CBE-8269-F20CAA6DDCF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0B77C1-E9B9-4DF2-AFFF-33D1CA2A08F7}">
      <dgm:prSet phldrT="[Texto]"/>
      <dgm:spPr/>
      <dgm:t>
        <a:bodyPr/>
        <a:lstStyle/>
        <a:p>
          <a:r>
            <a:rPr lang="es-PE" b="1" dirty="0" smtClean="0"/>
            <a:t>Vivienda adecuada</a:t>
          </a:r>
          <a:endParaRPr lang="es-ES" b="1" dirty="0"/>
        </a:p>
      </dgm:t>
    </dgm:pt>
    <dgm:pt modelId="{3DB38748-134B-4F1D-8215-DB61872DE671}" type="parTrans" cxnId="{D8CF2E54-75B6-4722-BA47-E93C37BDC0FD}">
      <dgm:prSet/>
      <dgm:spPr/>
      <dgm:t>
        <a:bodyPr/>
        <a:lstStyle/>
        <a:p>
          <a:endParaRPr lang="es-ES" b="1"/>
        </a:p>
      </dgm:t>
    </dgm:pt>
    <dgm:pt modelId="{84D728F3-29F5-4F5A-B232-2FC1C51403E4}" type="sibTrans" cxnId="{D8CF2E54-75B6-4722-BA47-E93C37BDC0FD}">
      <dgm:prSet/>
      <dgm:spPr/>
      <dgm:t>
        <a:bodyPr/>
        <a:lstStyle/>
        <a:p>
          <a:endParaRPr lang="es-ES" b="1"/>
        </a:p>
      </dgm:t>
    </dgm:pt>
    <dgm:pt modelId="{B86B7EFB-3715-48A0-86E2-912D0BAA935B}">
      <dgm:prSet phldrT="[Texto]"/>
      <dgm:spPr/>
      <dgm:t>
        <a:bodyPr/>
        <a:lstStyle/>
        <a:p>
          <a:r>
            <a:rPr lang="es-PE" b="1" dirty="0" smtClean="0"/>
            <a:t>Subsidio del Gobierno Central</a:t>
          </a:r>
          <a:endParaRPr lang="es-ES" b="1" dirty="0"/>
        </a:p>
      </dgm:t>
    </dgm:pt>
    <dgm:pt modelId="{4413E649-84CD-417E-B2AA-17A39C250093}" type="parTrans" cxnId="{78804EEF-DB00-4A9B-A570-008BBF16FCEF}">
      <dgm:prSet/>
      <dgm:spPr/>
      <dgm:t>
        <a:bodyPr/>
        <a:lstStyle/>
        <a:p>
          <a:endParaRPr lang="es-ES" b="1"/>
        </a:p>
      </dgm:t>
    </dgm:pt>
    <dgm:pt modelId="{2963F296-D7D3-4EB0-BBB6-A9032E36946C}" type="sibTrans" cxnId="{78804EEF-DB00-4A9B-A570-008BBF16FCEF}">
      <dgm:prSet/>
      <dgm:spPr/>
      <dgm:t>
        <a:bodyPr/>
        <a:lstStyle/>
        <a:p>
          <a:endParaRPr lang="es-ES" b="1"/>
        </a:p>
      </dgm:t>
    </dgm:pt>
    <dgm:pt modelId="{0763D4FC-D38E-4C57-82DE-DF84F49E1EC9}">
      <dgm:prSet phldrT="[Texto]"/>
      <dgm:spPr/>
      <dgm:t>
        <a:bodyPr/>
        <a:lstStyle/>
        <a:p>
          <a:r>
            <a:rPr lang="es-PE" b="1" dirty="0" smtClean="0"/>
            <a:t>Familias participantes</a:t>
          </a:r>
          <a:endParaRPr lang="es-ES" b="1" dirty="0"/>
        </a:p>
      </dgm:t>
    </dgm:pt>
    <dgm:pt modelId="{C692FEE3-DF60-4DE8-903A-B8C78CA52F10}" type="parTrans" cxnId="{7ABF9D65-1D3B-4769-9181-A8644C3B3DD6}">
      <dgm:prSet/>
      <dgm:spPr/>
      <dgm:t>
        <a:bodyPr/>
        <a:lstStyle/>
        <a:p>
          <a:endParaRPr lang="es-ES" b="1"/>
        </a:p>
      </dgm:t>
    </dgm:pt>
    <dgm:pt modelId="{85ECF1EB-57E4-473C-810E-72AF100C5BBE}" type="sibTrans" cxnId="{7ABF9D65-1D3B-4769-9181-A8644C3B3DD6}">
      <dgm:prSet/>
      <dgm:spPr/>
      <dgm:t>
        <a:bodyPr/>
        <a:lstStyle/>
        <a:p>
          <a:endParaRPr lang="es-ES" b="1"/>
        </a:p>
      </dgm:t>
    </dgm:pt>
    <dgm:pt modelId="{0A11D6BA-14F5-472B-ADB5-9DBD3D4A0346}">
      <dgm:prSet phldrT="[Texto]"/>
      <dgm:spPr/>
      <dgm:t>
        <a:bodyPr/>
        <a:lstStyle/>
        <a:p>
          <a:r>
            <a:rPr lang="es-PE" b="1" dirty="0" smtClean="0"/>
            <a:t>Gobierno Regional / Local</a:t>
          </a:r>
          <a:endParaRPr lang="es-ES" b="1" dirty="0"/>
        </a:p>
      </dgm:t>
    </dgm:pt>
    <dgm:pt modelId="{46F96D25-3314-4532-8336-391459530C01}" type="parTrans" cxnId="{20B1E418-356A-46AC-A931-A76F6E54F636}">
      <dgm:prSet/>
      <dgm:spPr/>
      <dgm:t>
        <a:bodyPr/>
        <a:lstStyle/>
        <a:p>
          <a:endParaRPr lang="es-ES" b="1"/>
        </a:p>
      </dgm:t>
    </dgm:pt>
    <dgm:pt modelId="{9855571E-6552-439D-AABA-B7FCCAF1A411}" type="sibTrans" cxnId="{20B1E418-356A-46AC-A931-A76F6E54F636}">
      <dgm:prSet/>
      <dgm:spPr/>
      <dgm:t>
        <a:bodyPr/>
        <a:lstStyle/>
        <a:p>
          <a:endParaRPr lang="es-ES" b="1"/>
        </a:p>
      </dgm:t>
    </dgm:pt>
    <dgm:pt modelId="{0A87AB3F-75E0-48A2-A7E7-E935690C5FF1}">
      <dgm:prSet phldrT="[Texto]"/>
      <dgm:spPr/>
      <dgm:t>
        <a:bodyPr/>
        <a:lstStyle/>
        <a:p>
          <a:r>
            <a:rPr lang="es-PE" b="1" dirty="0" smtClean="0"/>
            <a:t>Asistencia Técnica</a:t>
          </a:r>
          <a:endParaRPr lang="es-ES" b="1" dirty="0"/>
        </a:p>
      </dgm:t>
    </dgm:pt>
    <dgm:pt modelId="{93A4AC28-7666-4CBB-8F52-6DBD4FAD3325}" type="parTrans" cxnId="{9C120AE2-223F-40B7-8AB1-63241BC70B76}">
      <dgm:prSet/>
      <dgm:spPr/>
      <dgm:t>
        <a:bodyPr/>
        <a:lstStyle/>
        <a:p>
          <a:endParaRPr lang="es-ES" b="1"/>
        </a:p>
      </dgm:t>
    </dgm:pt>
    <dgm:pt modelId="{DDB944D5-617A-4C3B-9C12-8764AA11072E}" type="sibTrans" cxnId="{9C120AE2-223F-40B7-8AB1-63241BC70B76}">
      <dgm:prSet/>
      <dgm:spPr/>
      <dgm:t>
        <a:bodyPr/>
        <a:lstStyle/>
        <a:p>
          <a:endParaRPr lang="es-ES" b="1"/>
        </a:p>
      </dgm:t>
    </dgm:pt>
    <dgm:pt modelId="{3573D9F2-8331-453F-8325-1C57D3D98FEE}" type="pres">
      <dgm:prSet presAssocID="{05648529-159A-4CBE-8269-F20CAA6DDCF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D16E27-3144-4BE0-B89C-34EEB31AF15B}" type="pres">
      <dgm:prSet presAssocID="{05648529-159A-4CBE-8269-F20CAA6DDCFB}" presName="matrix" presStyleCnt="0"/>
      <dgm:spPr/>
    </dgm:pt>
    <dgm:pt modelId="{F35E05DB-011D-453C-9EE9-8ACC170AC65A}" type="pres">
      <dgm:prSet presAssocID="{05648529-159A-4CBE-8269-F20CAA6DDCFB}" presName="tile1" presStyleLbl="node1" presStyleIdx="0" presStyleCnt="4"/>
      <dgm:spPr/>
      <dgm:t>
        <a:bodyPr/>
        <a:lstStyle/>
        <a:p>
          <a:endParaRPr lang="es-ES"/>
        </a:p>
      </dgm:t>
    </dgm:pt>
    <dgm:pt modelId="{2F79D293-676A-4341-898D-A72D8DE1BDE1}" type="pres">
      <dgm:prSet presAssocID="{05648529-159A-4CBE-8269-F20CAA6DDCF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757D2B-56F6-438C-AC99-B547C5487706}" type="pres">
      <dgm:prSet presAssocID="{05648529-159A-4CBE-8269-F20CAA6DDCFB}" presName="tile2" presStyleLbl="node1" presStyleIdx="1" presStyleCnt="4"/>
      <dgm:spPr/>
      <dgm:t>
        <a:bodyPr/>
        <a:lstStyle/>
        <a:p>
          <a:endParaRPr lang="es-ES"/>
        </a:p>
      </dgm:t>
    </dgm:pt>
    <dgm:pt modelId="{EB1F8472-48F1-4F18-B4A8-61C627C23B6D}" type="pres">
      <dgm:prSet presAssocID="{05648529-159A-4CBE-8269-F20CAA6DDCF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110B40-6EC2-42EF-9B63-0A82665FFF65}" type="pres">
      <dgm:prSet presAssocID="{05648529-159A-4CBE-8269-F20CAA6DDCFB}" presName="tile3" presStyleLbl="node1" presStyleIdx="2" presStyleCnt="4"/>
      <dgm:spPr/>
      <dgm:t>
        <a:bodyPr/>
        <a:lstStyle/>
        <a:p>
          <a:endParaRPr lang="es-ES"/>
        </a:p>
      </dgm:t>
    </dgm:pt>
    <dgm:pt modelId="{F1973235-1C1E-4A95-87D4-6FE2D7FAB151}" type="pres">
      <dgm:prSet presAssocID="{05648529-159A-4CBE-8269-F20CAA6DDCF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678769-B5D5-49AD-A1F6-C6075B31A804}" type="pres">
      <dgm:prSet presAssocID="{05648529-159A-4CBE-8269-F20CAA6DDCFB}" presName="tile4" presStyleLbl="node1" presStyleIdx="3" presStyleCnt="4"/>
      <dgm:spPr/>
      <dgm:t>
        <a:bodyPr/>
        <a:lstStyle/>
        <a:p>
          <a:endParaRPr lang="es-ES"/>
        </a:p>
      </dgm:t>
    </dgm:pt>
    <dgm:pt modelId="{A044ACED-A83C-4E5A-866B-5FF2F75D02FA}" type="pres">
      <dgm:prSet presAssocID="{05648529-159A-4CBE-8269-F20CAA6DDCF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977B53-E3E2-476A-A177-8082B3F299D3}" type="pres">
      <dgm:prSet presAssocID="{05648529-159A-4CBE-8269-F20CAA6DDCF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EEEC0FED-BA97-49CD-8E0E-B621E9A0B6EE}" type="presOf" srcId="{05648529-159A-4CBE-8269-F20CAA6DDCFB}" destId="{3573D9F2-8331-453F-8325-1C57D3D98FEE}" srcOrd="0" destOrd="0" presId="urn:microsoft.com/office/officeart/2005/8/layout/matrix1"/>
    <dgm:cxn modelId="{FE401A4F-6BB2-45A1-9B0F-1E2BE09C3CA5}" type="presOf" srcId="{0A87AB3F-75E0-48A2-A7E7-E935690C5FF1}" destId="{FF678769-B5D5-49AD-A1F6-C6075B31A804}" srcOrd="0" destOrd="0" presId="urn:microsoft.com/office/officeart/2005/8/layout/matrix1"/>
    <dgm:cxn modelId="{C4E5C7F0-A6E9-4050-B9AB-4792CB11BE61}" type="presOf" srcId="{AE0B77C1-E9B9-4DF2-AFFF-33D1CA2A08F7}" destId="{E1977B53-E3E2-476A-A177-8082B3F299D3}" srcOrd="0" destOrd="0" presId="urn:microsoft.com/office/officeart/2005/8/layout/matrix1"/>
    <dgm:cxn modelId="{106E7D00-0C5E-43B0-A9C2-105B50DA0DE3}" type="presOf" srcId="{0A87AB3F-75E0-48A2-A7E7-E935690C5FF1}" destId="{A044ACED-A83C-4E5A-866B-5FF2F75D02FA}" srcOrd="1" destOrd="0" presId="urn:microsoft.com/office/officeart/2005/8/layout/matrix1"/>
    <dgm:cxn modelId="{19627CD5-E9C8-4E82-A215-94E71B0DE020}" type="presOf" srcId="{0763D4FC-D38E-4C57-82DE-DF84F49E1EC9}" destId="{30757D2B-56F6-438C-AC99-B547C5487706}" srcOrd="0" destOrd="0" presId="urn:microsoft.com/office/officeart/2005/8/layout/matrix1"/>
    <dgm:cxn modelId="{95247965-3E7E-448F-BC75-B91989EE00BA}" type="presOf" srcId="{B86B7EFB-3715-48A0-86E2-912D0BAA935B}" destId="{F35E05DB-011D-453C-9EE9-8ACC170AC65A}" srcOrd="0" destOrd="0" presId="urn:microsoft.com/office/officeart/2005/8/layout/matrix1"/>
    <dgm:cxn modelId="{D8CF2E54-75B6-4722-BA47-E93C37BDC0FD}" srcId="{05648529-159A-4CBE-8269-F20CAA6DDCFB}" destId="{AE0B77C1-E9B9-4DF2-AFFF-33D1CA2A08F7}" srcOrd="0" destOrd="0" parTransId="{3DB38748-134B-4F1D-8215-DB61872DE671}" sibTransId="{84D728F3-29F5-4F5A-B232-2FC1C51403E4}"/>
    <dgm:cxn modelId="{4EB2BB53-FB25-4E7A-9EDF-CD6BBAFE7C01}" type="presOf" srcId="{B86B7EFB-3715-48A0-86E2-912D0BAA935B}" destId="{2F79D293-676A-4341-898D-A72D8DE1BDE1}" srcOrd="1" destOrd="0" presId="urn:microsoft.com/office/officeart/2005/8/layout/matrix1"/>
    <dgm:cxn modelId="{9C120AE2-223F-40B7-8AB1-63241BC70B76}" srcId="{AE0B77C1-E9B9-4DF2-AFFF-33D1CA2A08F7}" destId="{0A87AB3F-75E0-48A2-A7E7-E935690C5FF1}" srcOrd="3" destOrd="0" parTransId="{93A4AC28-7666-4CBB-8F52-6DBD4FAD3325}" sibTransId="{DDB944D5-617A-4C3B-9C12-8764AA11072E}"/>
    <dgm:cxn modelId="{A2EE6D42-3443-43BA-BEE8-BDE6E62B1562}" type="presOf" srcId="{0763D4FC-D38E-4C57-82DE-DF84F49E1EC9}" destId="{EB1F8472-48F1-4F18-B4A8-61C627C23B6D}" srcOrd="1" destOrd="0" presId="urn:microsoft.com/office/officeart/2005/8/layout/matrix1"/>
    <dgm:cxn modelId="{EA23DBF1-BB95-4BCA-A879-A12E6756749D}" type="presOf" srcId="{0A11D6BA-14F5-472B-ADB5-9DBD3D4A0346}" destId="{C7110B40-6EC2-42EF-9B63-0A82665FFF65}" srcOrd="0" destOrd="0" presId="urn:microsoft.com/office/officeart/2005/8/layout/matrix1"/>
    <dgm:cxn modelId="{4372B22E-5A11-4203-87FA-C8AF0E9819A9}" type="presOf" srcId="{0A11D6BA-14F5-472B-ADB5-9DBD3D4A0346}" destId="{F1973235-1C1E-4A95-87D4-6FE2D7FAB151}" srcOrd="1" destOrd="0" presId="urn:microsoft.com/office/officeart/2005/8/layout/matrix1"/>
    <dgm:cxn modelId="{78804EEF-DB00-4A9B-A570-008BBF16FCEF}" srcId="{AE0B77C1-E9B9-4DF2-AFFF-33D1CA2A08F7}" destId="{B86B7EFB-3715-48A0-86E2-912D0BAA935B}" srcOrd="0" destOrd="0" parTransId="{4413E649-84CD-417E-B2AA-17A39C250093}" sibTransId="{2963F296-D7D3-4EB0-BBB6-A9032E36946C}"/>
    <dgm:cxn modelId="{20B1E418-356A-46AC-A931-A76F6E54F636}" srcId="{AE0B77C1-E9B9-4DF2-AFFF-33D1CA2A08F7}" destId="{0A11D6BA-14F5-472B-ADB5-9DBD3D4A0346}" srcOrd="2" destOrd="0" parTransId="{46F96D25-3314-4532-8336-391459530C01}" sibTransId="{9855571E-6552-439D-AABA-B7FCCAF1A411}"/>
    <dgm:cxn modelId="{7ABF9D65-1D3B-4769-9181-A8644C3B3DD6}" srcId="{AE0B77C1-E9B9-4DF2-AFFF-33D1CA2A08F7}" destId="{0763D4FC-D38E-4C57-82DE-DF84F49E1EC9}" srcOrd="1" destOrd="0" parTransId="{C692FEE3-DF60-4DE8-903A-B8C78CA52F10}" sibTransId="{85ECF1EB-57E4-473C-810E-72AF100C5BBE}"/>
    <dgm:cxn modelId="{2EBD5B3F-DEF8-4469-B66B-5ECA7BD6C3C9}" type="presParOf" srcId="{3573D9F2-8331-453F-8325-1C57D3D98FEE}" destId="{6BD16E27-3144-4BE0-B89C-34EEB31AF15B}" srcOrd="0" destOrd="0" presId="urn:microsoft.com/office/officeart/2005/8/layout/matrix1"/>
    <dgm:cxn modelId="{AB5D1796-D3E8-4609-8B92-F2467A825DA5}" type="presParOf" srcId="{6BD16E27-3144-4BE0-B89C-34EEB31AF15B}" destId="{F35E05DB-011D-453C-9EE9-8ACC170AC65A}" srcOrd="0" destOrd="0" presId="urn:microsoft.com/office/officeart/2005/8/layout/matrix1"/>
    <dgm:cxn modelId="{784F2694-95F4-426A-B3B3-879C168733B0}" type="presParOf" srcId="{6BD16E27-3144-4BE0-B89C-34EEB31AF15B}" destId="{2F79D293-676A-4341-898D-A72D8DE1BDE1}" srcOrd="1" destOrd="0" presId="urn:microsoft.com/office/officeart/2005/8/layout/matrix1"/>
    <dgm:cxn modelId="{A61C7010-3084-4711-9D83-BFA5EC7C81E1}" type="presParOf" srcId="{6BD16E27-3144-4BE0-B89C-34EEB31AF15B}" destId="{30757D2B-56F6-438C-AC99-B547C5487706}" srcOrd="2" destOrd="0" presId="urn:microsoft.com/office/officeart/2005/8/layout/matrix1"/>
    <dgm:cxn modelId="{610B9EC8-07A1-4BD9-9EAF-72D46F04243E}" type="presParOf" srcId="{6BD16E27-3144-4BE0-B89C-34EEB31AF15B}" destId="{EB1F8472-48F1-4F18-B4A8-61C627C23B6D}" srcOrd="3" destOrd="0" presId="urn:microsoft.com/office/officeart/2005/8/layout/matrix1"/>
    <dgm:cxn modelId="{DCC46CEF-F920-4213-8F9D-78DD2C52361E}" type="presParOf" srcId="{6BD16E27-3144-4BE0-B89C-34EEB31AF15B}" destId="{C7110B40-6EC2-42EF-9B63-0A82665FFF65}" srcOrd="4" destOrd="0" presId="urn:microsoft.com/office/officeart/2005/8/layout/matrix1"/>
    <dgm:cxn modelId="{3FF3EBCE-3C87-49F2-80F0-078B0FB313CA}" type="presParOf" srcId="{6BD16E27-3144-4BE0-B89C-34EEB31AF15B}" destId="{F1973235-1C1E-4A95-87D4-6FE2D7FAB151}" srcOrd="5" destOrd="0" presId="urn:microsoft.com/office/officeart/2005/8/layout/matrix1"/>
    <dgm:cxn modelId="{0F6D60B6-741C-41FF-AA3E-A07F4FE8F350}" type="presParOf" srcId="{6BD16E27-3144-4BE0-B89C-34EEB31AF15B}" destId="{FF678769-B5D5-49AD-A1F6-C6075B31A804}" srcOrd="6" destOrd="0" presId="urn:microsoft.com/office/officeart/2005/8/layout/matrix1"/>
    <dgm:cxn modelId="{9D13D5B2-0860-4214-AF84-D20090318D1B}" type="presParOf" srcId="{6BD16E27-3144-4BE0-B89C-34EEB31AF15B}" destId="{A044ACED-A83C-4E5A-866B-5FF2F75D02FA}" srcOrd="7" destOrd="0" presId="urn:microsoft.com/office/officeart/2005/8/layout/matrix1"/>
    <dgm:cxn modelId="{5E43F241-2C5C-4712-8B66-787BE43492AA}" type="presParOf" srcId="{3573D9F2-8331-453F-8325-1C57D3D98FEE}" destId="{E1977B53-E3E2-476A-A177-8082B3F299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5E05DB-011D-453C-9EE9-8ACC170AC65A}">
      <dsp:nvSpPr>
        <dsp:cNvPr id="0" name=""/>
        <dsp:cNvSpPr/>
      </dsp:nvSpPr>
      <dsp:spPr>
        <a:xfrm rot="16200000">
          <a:off x="259307" y="-259307"/>
          <a:ext cx="1282889" cy="180150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Subsidio del Gobierno Central</a:t>
          </a:r>
          <a:endParaRPr lang="es-ES" sz="1500" b="1" kern="1200" dirty="0"/>
        </a:p>
      </dsp:txBody>
      <dsp:txXfrm rot="16200000">
        <a:off x="419668" y="-419668"/>
        <a:ext cx="962167" cy="1801504"/>
      </dsp:txXfrm>
    </dsp:sp>
    <dsp:sp modelId="{30757D2B-56F6-438C-AC99-B547C5487706}">
      <dsp:nvSpPr>
        <dsp:cNvPr id="0" name=""/>
        <dsp:cNvSpPr/>
      </dsp:nvSpPr>
      <dsp:spPr>
        <a:xfrm>
          <a:off x="1801504" y="0"/>
          <a:ext cx="1801504" cy="128288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Familias participantes</a:t>
          </a:r>
          <a:endParaRPr lang="es-ES" sz="1500" b="1" kern="1200" dirty="0"/>
        </a:p>
      </dsp:txBody>
      <dsp:txXfrm>
        <a:off x="1801504" y="0"/>
        <a:ext cx="1801504" cy="962167"/>
      </dsp:txXfrm>
    </dsp:sp>
    <dsp:sp modelId="{C7110B40-6EC2-42EF-9B63-0A82665FFF65}">
      <dsp:nvSpPr>
        <dsp:cNvPr id="0" name=""/>
        <dsp:cNvSpPr/>
      </dsp:nvSpPr>
      <dsp:spPr>
        <a:xfrm rot="10800000">
          <a:off x="0" y="1282889"/>
          <a:ext cx="1801504" cy="128288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Gobierno Regional / Local</a:t>
          </a:r>
          <a:endParaRPr lang="es-ES" sz="1500" b="1" kern="1200" dirty="0"/>
        </a:p>
      </dsp:txBody>
      <dsp:txXfrm rot="10800000">
        <a:off x="0" y="1603612"/>
        <a:ext cx="1801504" cy="962167"/>
      </dsp:txXfrm>
    </dsp:sp>
    <dsp:sp modelId="{FF678769-B5D5-49AD-A1F6-C6075B31A804}">
      <dsp:nvSpPr>
        <dsp:cNvPr id="0" name=""/>
        <dsp:cNvSpPr/>
      </dsp:nvSpPr>
      <dsp:spPr>
        <a:xfrm rot="5400000">
          <a:off x="2060811" y="1023582"/>
          <a:ext cx="1282889" cy="180150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Asistencia Técnica</a:t>
          </a:r>
          <a:endParaRPr lang="es-ES" sz="1500" b="1" kern="1200" dirty="0"/>
        </a:p>
      </dsp:txBody>
      <dsp:txXfrm rot="5400000">
        <a:off x="2221173" y="1183943"/>
        <a:ext cx="962167" cy="1801504"/>
      </dsp:txXfrm>
    </dsp:sp>
    <dsp:sp modelId="{E1977B53-E3E2-476A-A177-8082B3F299D3}">
      <dsp:nvSpPr>
        <dsp:cNvPr id="0" name=""/>
        <dsp:cNvSpPr/>
      </dsp:nvSpPr>
      <dsp:spPr>
        <a:xfrm>
          <a:off x="1261053" y="962167"/>
          <a:ext cx="1080902" cy="64144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Vivienda adecuada</a:t>
          </a:r>
          <a:endParaRPr lang="es-ES" sz="1500" b="1" kern="1200" dirty="0"/>
        </a:p>
      </dsp:txBody>
      <dsp:txXfrm>
        <a:off x="1261053" y="962167"/>
        <a:ext cx="1080902" cy="641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75C8E62-F9F1-4EDF-B1D5-C45F14566A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531813" y="8342313"/>
            <a:ext cx="17414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>
                <a:solidFill>
                  <a:srgbClr val="808080"/>
                </a:solidFill>
                <a:cs typeface="+mn-cs"/>
              </a:rPr>
              <a:t>© 2004, CARE USA.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38C0F9F-9BBB-472A-AB79-0DEBD232A6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668338" y="8477250"/>
            <a:ext cx="17414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>
                <a:solidFill>
                  <a:srgbClr val="808080"/>
                </a:solidFill>
                <a:cs typeface="+mn-cs"/>
              </a:rPr>
              <a:t>© 2004, CARE USA.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70E9C1-BB56-4622-B9E2-F3DD54EA20CF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49024-B256-4622-A1AE-A1432984B8BB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49024-B256-4622-A1AE-A1432984B8BB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49024-B256-4622-A1AE-A1432984B8BB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49024-B256-4622-A1AE-A1432984B8BB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49024-B256-4622-A1AE-A1432984B8BB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B923A-3480-496E-93EF-33269C82DA7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CCA31-3BBC-456E-862F-C6DA2B40496D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49024-B256-4622-A1AE-A1432984B8BB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49024-B256-4622-A1AE-A1432984B8BB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49024-B256-4622-A1AE-A1432984B8B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49024-B256-4622-A1AE-A1432984B8BB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/>
          </a:p>
          <a:p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49024-B256-4622-A1AE-A1432984B8BB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0" y="0"/>
            <a:ext cx="9144000" cy="13350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5" name="Picture 66" descr="fuzzblok-A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9650"/>
            <a:ext cx="91440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7" descr="care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2598738"/>
            <a:ext cx="21558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89275" y="2122488"/>
            <a:ext cx="5445125" cy="3608387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3600">
                <a:solidFill>
                  <a:srgbClr val="FF6600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" y="373063"/>
            <a:ext cx="8332788" cy="1389062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pPr>
              <a:defRPr/>
            </a:pPr>
            <a:fld id="{C3E27D0D-AF37-4D57-BDCC-64392A33424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4EFBD-8EDC-4494-9B61-58E549C2A4A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26263" y="204788"/>
            <a:ext cx="2217737" cy="5892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68288" y="204788"/>
            <a:ext cx="6505575" cy="5892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CCAB-A9EB-435B-97AB-9A306641A1F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288" y="204788"/>
            <a:ext cx="8875712" cy="71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90638"/>
            <a:ext cx="4038600" cy="4806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90638"/>
            <a:ext cx="4038600" cy="2327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770313"/>
            <a:ext cx="4038600" cy="2327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0C992-31E6-4A7C-A2D6-A48D658E17F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288" y="204788"/>
            <a:ext cx="8875712" cy="71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90638"/>
            <a:ext cx="4038600" cy="4806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90638"/>
            <a:ext cx="4038600" cy="4806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C71C-D0AE-435A-B216-505F29FA22A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288" y="204788"/>
            <a:ext cx="8875712" cy="71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290638"/>
            <a:ext cx="8229600" cy="480695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43D1-26FE-452C-870C-3ED3D26F0E4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EC3C-2FC2-4572-BAD3-810B073E6BE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C19A3-4E76-4ED0-866B-25C1FB44484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90638"/>
            <a:ext cx="4038600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90638"/>
            <a:ext cx="4038600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A2088-DB22-4078-8FC0-11C600F62E9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9C3BB-E01A-4DA0-A051-5FF9267234F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C7BB3-46C5-496F-B99C-3C34177F9B4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FF1E-D450-4AB9-8E3A-01E49BCA4E6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E7889-1707-4D9F-B76F-7BF46E73083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8E1CA-11D8-4DD9-AE08-6765DAF3DD3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0638"/>
            <a:ext cx="82296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66925" y="6348413"/>
            <a:ext cx="11509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1688" y="6338888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5400" y="6335713"/>
            <a:ext cx="2282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2B330EE8-EF4C-4D2B-9A15-A6281FE6AC8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59500"/>
            <a:ext cx="8229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031" name="Picture 27" descr="fuzzblok-A-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204788"/>
            <a:ext cx="88757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3" name="Picture 28" descr="Smalltransparenthorizontal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225" y="6223000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 2" pitchFamily="18" charset="2"/>
        <a:buChar char=""/>
        <a:defRPr sz="3000">
          <a:solidFill>
            <a:schemeClr val="bg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 2" pitchFamily="18" charset="2"/>
        <a:buChar char=""/>
        <a:defRPr sz="2600">
          <a:solidFill>
            <a:schemeClr val="bg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 2" pitchFamily="18" charset="2"/>
        <a:buChar char=""/>
        <a:defRPr sz="2200">
          <a:solidFill>
            <a:schemeClr val="bg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 2" pitchFamily="18" charset="2"/>
        <a:buChar char=""/>
        <a:defRPr sz="2000">
          <a:solidFill>
            <a:schemeClr val="bg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 2" pitchFamily="18" charset="2"/>
        <a:buChar char=""/>
        <a:defRPr sz="2000">
          <a:solidFill>
            <a:schemeClr val="bg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 2" pitchFamily="18" charset="2"/>
        <a:buChar char=""/>
        <a:defRPr sz="2000">
          <a:solidFill>
            <a:schemeClr val="bg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 2" pitchFamily="18" charset="2"/>
        <a:buChar char=""/>
        <a:defRPr sz="2000">
          <a:solidFill>
            <a:schemeClr val="bg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 2" pitchFamily="18" charset="2"/>
        <a:buChar char=""/>
        <a:defRPr sz="2000">
          <a:solidFill>
            <a:schemeClr val="bg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6699"/>
        </a:buClr>
        <a:buSzPct val="65000"/>
        <a:buFont typeface="Wingdings 2" pitchFamily="18" charset="2"/>
        <a:buChar char="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gvss.pe/SecViviendas/ViviendasConstruidas.aspx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4024" y="5274053"/>
            <a:ext cx="824324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lIns="36000" rIns="36000" anchorCtr="1"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</a:rPr>
              <a:t>Grupo</a:t>
            </a: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</a:rPr>
              <a:t>Vivienda</a:t>
            </a: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 Segura y </a:t>
            </a:r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</a:rPr>
              <a:t>Saludable</a:t>
            </a:r>
            <a:endParaRPr lang="es-PE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4" name="3 Imagen" descr="Dibuj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6096" y="1534896"/>
            <a:ext cx="5330730" cy="362634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00250" y="191069"/>
            <a:ext cx="8619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Experiencias de Coordinación</a:t>
            </a:r>
            <a:endParaRPr lang="es-PE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313" y="166837"/>
            <a:ext cx="7193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¿Qué avanzamos desde el GVSS?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63770" y="1177813"/>
            <a:ext cx="8884693" cy="59639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Incidencia política y asistencia técnica al MVCS (DS 008-2009, RM 320-2009, Ley N° 29589)</a:t>
            </a: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11 Imagen" descr="Ley de Vivienda Rural N°29589.JPG"/>
          <p:cNvPicPr>
            <a:picLocks noChangeAspect="1"/>
          </p:cNvPicPr>
          <p:nvPr/>
        </p:nvPicPr>
        <p:blipFill>
          <a:blip r:embed="rId3" cstate="print"/>
          <a:srcRect l="2973" t="10803" r="51266"/>
          <a:stretch>
            <a:fillRect/>
          </a:stretch>
        </p:blipFill>
        <p:spPr bwMode="auto">
          <a:xfrm>
            <a:off x="6741995" y="2074459"/>
            <a:ext cx="1815152" cy="292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derecha"/>
          <p:cNvSpPr/>
          <p:nvPr/>
        </p:nvSpPr>
        <p:spPr>
          <a:xfrm>
            <a:off x="6037787" y="3236793"/>
            <a:ext cx="436728" cy="300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6450285" y="5011543"/>
            <a:ext cx="25163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600" b="1" dirty="0" err="1" smtClean="0">
                <a:solidFill>
                  <a:schemeClr val="accent1"/>
                </a:solidFill>
                <a:latin typeface="Calibri" pitchFamily="34" charset="0"/>
              </a:rPr>
              <a:t>Ley</a:t>
            </a: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 N° 29589  (Sept. 2010)</a:t>
            </a:r>
          </a:p>
          <a:p>
            <a:pPr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El Estado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aprueba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la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Ley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Vivienda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Rural con BHF</a:t>
            </a:r>
            <a:endParaRPr lang="es-PE" sz="1600" b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4716" y="1856096"/>
            <a:ext cx="5554639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000" rIns="36000" anchorCtr="1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Incidencia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itchFamily="34" charset="0"/>
              </a:rPr>
              <a:t>p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olítica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y </a:t>
            </a:r>
            <a:r>
              <a:rPr lang="en-US" b="1" dirty="0" err="1">
                <a:solidFill>
                  <a:schemeClr val="accent1"/>
                </a:solidFill>
                <a:latin typeface="Calibri" pitchFamily="34" charset="0"/>
              </a:rPr>
              <a:t>asistencia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itchFamily="34" charset="0"/>
              </a:rPr>
              <a:t>técnica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para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asegurar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la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sostenibilidad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de la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política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vivienda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rural: </a:t>
            </a:r>
          </a:p>
          <a:p>
            <a:pPr>
              <a:buFontTx/>
              <a:buChar char="-"/>
              <a:defRPr/>
            </a:pPr>
            <a:r>
              <a:rPr lang="es-ES" dirty="0" smtClean="0">
                <a:solidFill>
                  <a:schemeClr val="accent1"/>
                </a:solidFill>
                <a:latin typeface="Calibri" pitchFamily="34" charset="0"/>
              </a:rPr>
              <a:t> Aportes del GVSS al texto de Ley N°29589</a:t>
            </a:r>
          </a:p>
          <a:p>
            <a:pPr>
              <a:buFontTx/>
              <a:buChar char="-"/>
              <a:defRPr/>
            </a:pPr>
            <a:r>
              <a:rPr lang="es-ES" dirty="0" smtClean="0">
                <a:solidFill>
                  <a:schemeClr val="accent1"/>
                </a:solidFill>
                <a:latin typeface="Calibri" pitchFamily="34" charset="0"/>
              </a:rPr>
              <a:t> Sensibilización de principales agrupaciones políticas para promover su aprobación en el Pleno del Congreso</a:t>
            </a:r>
          </a:p>
          <a:p>
            <a:pPr>
              <a:buFontTx/>
              <a:buChar char="-"/>
              <a:defRPr/>
            </a:pPr>
            <a:r>
              <a:rPr lang="es-PE" dirty="0" smtClean="0">
                <a:solidFill>
                  <a:schemeClr val="accent1"/>
                </a:solidFill>
                <a:latin typeface="Calibri" pitchFamily="34" charset="0"/>
              </a:rPr>
              <a:t> Incorporación del tema de vivienda rural en campaña electoral 2010:</a:t>
            </a:r>
          </a:p>
          <a:p>
            <a:pPr>
              <a:defRPr/>
            </a:pPr>
            <a:r>
              <a:rPr lang="es-PE" dirty="0" smtClean="0">
                <a:solidFill>
                  <a:schemeClr val="accent1"/>
                </a:solidFill>
                <a:latin typeface="Calibri" pitchFamily="34" charset="0"/>
              </a:rPr>
              <a:t>Propuesta </a:t>
            </a:r>
            <a:r>
              <a:rPr lang="es-ES" dirty="0" smtClean="0">
                <a:solidFill>
                  <a:schemeClr val="accent1"/>
                </a:solidFill>
                <a:latin typeface="Calibri" pitchFamily="34" charset="0"/>
              </a:rPr>
              <a:t>de meta  al 2016 y su incorporación en agendas, artículos,  entrevistas, notas de prensa; reuniones con equipos técnicos de partidos; seguimiento en redes sociales)</a:t>
            </a:r>
          </a:p>
        </p:txBody>
      </p:sp>
      <p:pic>
        <p:nvPicPr>
          <p:cNvPr id="18" name="7 Imagen" descr="Recorte La Primera 7feb.jpg"/>
          <p:cNvPicPr>
            <a:picLocks noChangeAspect="1"/>
          </p:cNvPicPr>
          <p:nvPr/>
        </p:nvPicPr>
        <p:blipFill>
          <a:blip r:embed="rId4" cstate="print"/>
          <a:srcRect t="2652" b="38118"/>
          <a:stretch>
            <a:fillRect/>
          </a:stretch>
        </p:blipFill>
        <p:spPr bwMode="auto">
          <a:xfrm rot="321598">
            <a:off x="2996419" y="4702058"/>
            <a:ext cx="2064346" cy="189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1006" y="194133"/>
            <a:ext cx="889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Proceso de implementación de la política de vivienda rural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57784" y="1305048"/>
            <a:ext cx="2500330" cy="34163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itchFamily="34" charset="0"/>
              </a:rPr>
              <a:t>Ministerio de Vivienda</a:t>
            </a:r>
            <a:endParaRPr lang="es-PE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1958" y="2519494"/>
            <a:ext cx="3466578" cy="687881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>
                <a:solidFill>
                  <a:schemeClr val="tx1"/>
                </a:solidFill>
                <a:latin typeface="Calibri" pitchFamily="34" charset="0"/>
                <a:cs typeface="+mn-cs"/>
              </a:rPr>
              <a:t>Fondo Mi Vivienda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>
                <a:solidFill>
                  <a:schemeClr val="tx1"/>
                </a:solidFill>
                <a:latin typeface="Calibri" pitchFamily="34" charset="0"/>
                <a:cs typeface="+mn-cs"/>
              </a:rPr>
              <a:t>+  </a:t>
            </a:r>
            <a:r>
              <a:rPr lang="es-MX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Gobierno Regional (DRVCS Ica)</a:t>
            </a:r>
            <a:endParaRPr lang="es-PE" b="1" dirty="0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24152" y="3952673"/>
            <a:ext cx="2601144" cy="590931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Entidades Técnicas Rurales</a:t>
            </a:r>
            <a:endParaRPr lang="es-PE" b="1" dirty="0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805252" y="5380213"/>
            <a:ext cx="2143140" cy="34163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Grupos Familiares</a:t>
            </a:r>
            <a:endParaRPr lang="es-PE" b="1" dirty="0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Down Arrow 14"/>
          <p:cNvSpPr/>
          <p:nvPr/>
        </p:nvSpPr>
        <p:spPr>
          <a:xfrm>
            <a:off x="1737904" y="1836369"/>
            <a:ext cx="254626" cy="429160"/>
          </a:xfrm>
          <a:prstGeom prst="downArrow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es-PE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Down Arrow 14"/>
          <p:cNvSpPr/>
          <p:nvPr/>
        </p:nvSpPr>
        <p:spPr>
          <a:xfrm>
            <a:off x="1767474" y="4786560"/>
            <a:ext cx="254626" cy="429160"/>
          </a:xfrm>
          <a:prstGeom prst="downArrow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es-PE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Down Arrow 14"/>
          <p:cNvSpPr/>
          <p:nvPr/>
        </p:nvSpPr>
        <p:spPr>
          <a:xfrm>
            <a:off x="1742453" y="3355819"/>
            <a:ext cx="254626" cy="429160"/>
          </a:xfrm>
          <a:prstGeom prst="downArrow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es-PE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4449171" y="1239084"/>
            <a:ext cx="4039737" cy="93718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Primera experiencia piloto: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Convocatoria a 200 Grupos Familiares de Chincha, Ica y Pisco (RM 129 – 2010)</a:t>
            </a:r>
            <a:endParaRPr lang="es-PE" b="1" dirty="0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490112" y="2402007"/>
            <a:ext cx="4217159" cy="36166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Facilitación del proceso de implementación de los 200 BFHR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P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Apoyo a la Dirección Regional de Vivienda de Ica  en el marco de sus compromisos con el FMV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es-P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Seguimiento y monitoreo del proceso de cada Entidad Técnica Rural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es-P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Identificación de problemas y propuestas de modificaciones a la norma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es-P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Capacitación en cocinas mejoradas a las Entidades Técnicas Rurales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es-P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 Recojo de lecciones aprendidas del proceso y socialización entre actores clave</a:t>
            </a:r>
            <a:endParaRPr lang="es-E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1006" y="194133"/>
            <a:ext cx="889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Proceso de implementación de la política de vivienda rural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82139" y="1293677"/>
            <a:ext cx="2934268" cy="84023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latin typeface="Calibri" pitchFamily="34" charset="0"/>
                <a:cs typeface="+mn-cs"/>
              </a:rPr>
              <a:t>Planificación de la segunda experiencia piloto de vivienda en zona alto andina</a:t>
            </a:r>
            <a:endParaRPr lang="es-PE" b="1" dirty="0">
              <a:latin typeface="Calibri" pitchFamily="34" charset="0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271575" y="1119116"/>
            <a:ext cx="4490288" cy="14739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es-PE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Participación en mesas de diálogo GVSS + FMV + DNV + CRECER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es-PE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Visita del FMV al proyecto de reconstrucción de Huancavelica de CARE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es-PE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Acompañamiento , facilitación y asistencia técnica del GVSS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300251" y="2511188"/>
            <a:ext cx="3636848" cy="9553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es-PE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Facilitación e intercambio de información sobre las experiencias del GVSS </a:t>
            </a:r>
            <a:r>
              <a:rPr lang="es-PE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(Gabinete de asesores del Ministro, DNV, FMV, SENCICO)</a:t>
            </a:r>
          </a:p>
        </p:txBody>
      </p:sp>
      <p:sp>
        <p:nvSpPr>
          <p:cNvPr id="36" name="35 Flecha derecha"/>
          <p:cNvSpPr/>
          <p:nvPr/>
        </p:nvSpPr>
        <p:spPr>
          <a:xfrm>
            <a:off x="3562066" y="1569492"/>
            <a:ext cx="436728" cy="300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</a:endParaRPr>
          </a:p>
        </p:txBody>
      </p:sp>
      <p:pic>
        <p:nvPicPr>
          <p:cNvPr id="2050" name="Picture 2" descr="D:\Andrea\GVSS\Py FMV y el GVSS\Foto-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08" y="3704161"/>
            <a:ext cx="3556804" cy="2135163"/>
          </a:xfrm>
          <a:prstGeom prst="rect">
            <a:avLst/>
          </a:prstGeom>
          <a:noFill/>
        </p:spPr>
      </p:pic>
      <p:sp>
        <p:nvSpPr>
          <p:cNvPr id="38" name="37 Flecha derecha"/>
          <p:cNvSpPr/>
          <p:nvPr/>
        </p:nvSpPr>
        <p:spPr>
          <a:xfrm>
            <a:off x="4123900" y="4246727"/>
            <a:ext cx="436728" cy="300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977878" y="2879045"/>
            <a:ext cx="3661155" cy="1186479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FMV, DNV, MVCS: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solidFill>
                  <a:schemeClr val="tx1"/>
                </a:solidFill>
                <a:latin typeface="Calibri" pitchFamily="34" charset="0"/>
                <a:cs typeface="+mn-cs"/>
              </a:rPr>
              <a:t>Alineamiento de enfoque integral de vivienda en términos de mejora de las condiciones de habitabilidad</a:t>
            </a:r>
            <a:endParaRPr lang="es-PE" b="1" dirty="0">
              <a:solidFill>
                <a:schemeClr val="tx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980153" y="4334120"/>
            <a:ext cx="3661155" cy="1685077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latin typeface="Calibri" pitchFamily="34" charset="0"/>
                <a:cs typeface="+mn-cs"/>
              </a:rPr>
              <a:t>SENCICO: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b="1" dirty="0" smtClean="0">
                <a:latin typeface="Calibri" pitchFamily="34" charset="0"/>
                <a:cs typeface="+mn-cs"/>
              </a:rPr>
              <a:t>Incorporación y apropiación del modelo de vivienda de adobe reforzado con </a:t>
            </a:r>
            <a:r>
              <a:rPr lang="es-MX" b="1" dirty="0" err="1" smtClean="0">
                <a:latin typeface="Calibri" pitchFamily="34" charset="0"/>
                <a:cs typeface="+mn-cs"/>
              </a:rPr>
              <a:t>geomalla</a:t>
            </a:r>
            <a:r>
              <a:rPr lang="es-MX" b="1" dirty="0" smtClean="0">
                <a:latin typeface="Calibri" pitchFamily="34" charset="0"/>
                <a:cs typeface="+mn-cs"/>
              </a:rPr>
              <a:t> con soluciones sanitarias y de confort térmico</a:t>
            </a:r>
            <a:endParaRPr lang="es-PE" b="1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1006" y="194133"/>
            <a:ext cx="889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Proceso de implementación de la política de vivienda rural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32012" y="818866"/>
            <a:ext cx="8625385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Calibri" pitchFamily="34" charset="0"/>
              </a:rPr>
              <a:t>Anuncio del Ministro de Vivienda, Construcción y Saneamiento, René Cornejo: (28/12/2011)</a:t>
            </a:r>
          </a:p>
          <a:p>
            <a:endParaRPr lang="es-ES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 El 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Gobierno mejorará 250 mil viviendas y  ejecutará un programa de saneamiento en las 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 zonas 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rurales más olvidadas, más alejadas y más pobres del país al 2016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s-ES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 El 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Programa de Apoyo al Hábitat Rural y el Programa de Saneamiento Rural 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se complementarán 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e iniciarán en enero, 2012</a:t>
            </a:r>
          </a:p>
          <a:p>
            <a:pPr>
              <a:buFont typeface="Wingdings" pitchFamily="2" charset="2"/>
              <a:buChar char="ü"/>
            </a:pPr>
            <a:endParaRPr lang="es-ES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 El 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Programa de Apoyo al Hábitat Rural se iniciará  en las zonas que han sido azotadas por el </a:t>
            </a:r>
            <a:r>
              <a:rPr lang="es-ES" i="1" dirty="0" err="1" smtClean="0">
                <a:solidFill>
                  <a:schemeClr val="accent1"/>
                </a:solidFill>
                <a:latin typeface="Calibri" pitchFamily="34" charset="0"/>
              </a:rPr>
              <a:t>friaje</a:t>
            </a:r>
            <a:r>
              <a:rPr lang="es-ES" i="1" dirty="0" smtClean="0">
                <a:solidFill>
                  <a:schemeClr val="accent1"/>
                </a:solidFill>
                <a:latin typeface="Calibri" pitchFamily="34" charset="0"/>
              </a:rPr>
              <a:t> en los años recientes.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361063" y="4203509"/>
            <a:ext cx="601866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PE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P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P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PE" b="1" dirty="0" smtClean="0">
                <a:solidFill>
                  <a:schemeClr val="accent6">
                    <a:lumMod val="50000"/>
                  </a:schemeClr>
                </a:solidFill>
              </a:rPr>
              <a:t>Crean el Programa de Apoyo al Hábitat Rural </a:t>
            </a:r>
          </a:p>
          <a:p>
            <a:pPr algn="ctr"/>
            <a:r>
              <a:rPr lang="es-PE" b="1" dirty="0" smtClean="0">
                <a:solidFill>
                  <a:schemeClr val="accent6">
                    <a:lumMod val="50000"/>
                  </a:schemeClr>
                </a:solidFill>
              </a:rPr>
              <a:t>DECRETO SUPREMO Nº </a:t>
            </a:r>
            <a:r>
              <a:rPr lang="es-PE" b="1" dirty="0" smtClean="0">
                <a:solidFill>
                  <a:schemeClr val="accent6">
                    <a:lumMod val="50000"/>
                  </a:schemeClr>
                </a:solidFill>
              </a:rPr>
              <a:t>001-2012-VIVIENDA</a:t>
            </a:r>
          </a:p>
          <a:p>
            <a:pPr algn="ctr"/>
            <a:endParaRPr lang="es-MX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PE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313" y="166837"/>
            <a:ext cx="7193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¿Qué hizo el GVSS?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46414" y="1280960"/>
            <a:ext cx="3632261" cy="1370924"/>
            <a:chOff x="4840256" y="0"/>
            <a:chExt cx="3632261" cy="1370924"/>
          </a:xfrm>
          <a:effectLst/>
        </p:grpSpPr>
        <p:sp>
          <p:nvSpPr>
            <p:cNvPr id="15" name="14 Rectángulo redondeado"/>
            <p:cNvSpPr/>
            <p:nvPr/>
          </p:nvSpPr>
          <p:spPr>
            <a:xfrm>
              <a:off x="4840256" y="0"/>
              <a:ext cx="3632261" cy="13709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001">
              <a:schemeClr val="dk2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4880409" y="40151"/>
              <a:ext cx="3551955" cy="1290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smtClean="0">
                  <a:latin typeface="Calibri" pitchFamily="34" charset="0"/>
                </a:rPr>
                <a:t>G</a:t>
              </a:r>
              <a:r>
                <a:rPr lang="es-ES" sz="1600" kern="1200" dirty="0" smtClean="0">
                  <a:latin typeface="Calibri" pitchFamily="34" charset="0"/>
                </a:rPr>
                <a:t>eneró, validó y diseminó modelos o estrategias  para generar avanzar  significativamente hacia el cumplimiento de las ODM y metas nacionales</a:t>
              </a:r>
              <a:endParaRPr lang="es-ES" sz="1600" kern="1200" dirty="0">
                <a:latin typeface="Calibri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69640" y="3057742"/>
            <a:ext cx="3632261" cy="1104497"/>
            <a:chOff x="3840124" y="2158704"/>
            <a:chExt cx="3632261" cy="1104497"/>
          </a:xfrm>
          <a:effectLst/>
        </p:grpSpPr>
        <p:sp>
          <p:nvSpPr>
            <p:cNvPr id="13" name="12 Rectángulo redondeado"/>
            <p:cNvSpPr/>
            <p:nvPr/>
          </p:nvSpPr>
          <p:spPr>
            <a:xfrm>
              <a:off x="3840124" y="2158704"/>
              <a:ext cx="3632261" cy="11044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001">
              <a:schemeClr val="dk2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3872474" y="2218350"/>
              <a:ext cx="3567561" cy="1039797"/>
            </a:xfrm>
            <a:prstGeom prst="rect">
              <a:avLst/>
            </a:prstGeom>
            <a:solidFill>
              <a:schemeClr val="dk2"/>
            </a:solidFill>
            <a:effectLst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Calibri" pitchFamily="34" charset="0"/>
                </a:rPr>
                <a:t>Apoyar al gobierno a replicar, adaptar y llevar a escala estrategias exitosas  validadas por los miembros del GVSS</a:t>
              </a:r>
              <a:endParaRPr lang="es-ES" sz="1600" kern="1200" dirty="0">
                <a:latin typeface="Calibri" pitchFamily="34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99490" y="4606521"/>
            <a:ext cx="3632261" cy="1024254"/>
            <a:chOff x="1268374" y="3947814"/>
            <a:chExt cx="3632261" cy="1024254"/>
          </a:xfrm>
          <a:effectLst/>
        </p:grpSpPr>
        <p:sp>
          <p:nvSpPr>
            <p:cNvPr id="11" name="10 Rectángulo redondeado"/>
            <p:cNvSpPr/>
            <p:nvPr/>
          </p:nvSpPr>
          <p:spPr>
            <a:xfrm>
              <a:off x="1268374" y="3947814"/>
              <a:ext cx="3632261" cy="10242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001">
              <a:schemeClr val="dk2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1298373" y="3977813"/>
              <a:ext cx="3572263" cy="964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smtClean="0">
                  <a:latin typeface="Calibri" pitchFamily="34" charset="0"/>
                </a:rPr>
                <a:t>I</a:t>
              </a:r>
              <a:r>
                <a:rPr lang="es-ES" sz="1600" kern="1200" dirty="0" smtClean="0">
                  <a:latin typeface="Calibri" pitchFamily="34" charset="0"/>
                </a:rPr>
                <a:t>ncidencia para lograr cambios en la definición, implementación e institucionalización de políticas públicas</a:t>
              </a:r>
              <a:endParaRPr lang="es-ES" sz="1600" kern="1200" dirty="0">
                <a:latin typeface="Calibri" pitchFamily="34" charset="0"/>
              </a:endParaRPr>
            </a:p>
          </p:txBody>
        </p:sp>
      </p:grpSp>
      <p:sp>
        <p:nvSpPr>
          <p:cNvPr id="24" name="23 Rectángulo"/>
          <p:cNvSpPr/>
          <p:nvPr/>
        </p:nvSpPr>
        <p:spPr>
          <a:xfrm>
            <a:off x="5224642" y="1364332"/>
            <a:ext cx="3551955" cy="1092266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 smtClean="0">
                <a:solidFill>
                  <a:schemeClr val="tx1"/>
                </a:solidFill>
                <a:latin typeface="Calibri" pitchFamily="34" charset="0"/>
              </a:rPr>
              <a:t>Modelo de gestión integral de vivienda rural validado a través de los proyectos de reconstrucción de viviendas seguras y saludables de los miembros del GVSS</a:t>
            </a:r>
            <a:endParaRPr lang="es-ES" sz="1600" b="1" kern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24 Flecha derecha"/>
          <p:cNvSpPr/>
          <p:nvPr/>
        </p:nvSpPr>
        <p:spPr>
          <a:xfrm>
            <a:off x="4367284" y="1774208"/>
            <a:ext cx="436728" cy="300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</a:endParaRPr>
          </a:p>
        </p:txBody>
      </p:sp>
      <p:sp>
        <p:nvSpPr>
          <p:cNvPr id="26" name="25 Flecha derecha"/>
          <p:cNvSpPr/>
          <p:nvPr/>
        </p:nvSpPr>
        <p:spPr>
          <a:xfrm>
            <a:off x="4314968" y="3414214"/>
            <a:ext cx="436728" cy="300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</a:endParaRPr>
          </a:p>
        </p:txBody>
      </p:sp>
      <p:sp>
        <p:nvSpPr>
          <p:cNvPr id="27" name="26 Flecha derecha"/>
          <p:cNvSpPr/>
          <p:nvPr/>
        </p:nvSpPr>
        <p:spPr>
          <a:xfrm>
            <a:off x="4289947" y="4876799"/>
            <a:ext cx="436728" cy="300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213269" y="3058929"/>
            <a:ext cx="3551955" cy="10922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 smtClean="0">
                <a:solidFill>
                  <a:schemeClr val="tx1"/>
                </a:solidFill>
                <a:latin typeface="Calibri" pitchFamily="34" charset="0"/>
              </a:rPr>
              <a:t>Incidencia política y asistencia técnica  (BANMAT, Gobierno Regional de Huancavelica)</a:t>
            </a:r>
            <a:endParaRPr lang="es-ES" sz="1600" b="1" kern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188248" y="4589753"/>
            <a:ext cx="3551955" cy="109226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 smtClean="0">
                <a:solidFill>
                  <a:schemeClr val="tx1"/>
                </a:solidFill>
                <a:latin typeface="Calibri" pitchFamily="34" charset="0"/>
              </a:rPr>
              <a:t>Incidencia política y asistencia técnica al MVCS (DS 008-2009, RM 320-2009, Ley N° 29589)</a:t>
            </a:r>
            <a:endParaRPr lang="es-ES" sz="1600" b="1" kern="1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2" y="183684"/>
            <a:ext cx="77286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El derecho a una vivienda 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adecuada: 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4021" y="5166104"/>
            <a:ext cx="34665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Privacidad, espacio, seguridad, iluminación y ventilación, infraestructura básica, ubicación, costos </a:t>
            </a:r>
            <a:r>
              <a:rPr lang="es-MX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razonables, higiene…</a:t>
            </a:r>
            <a:endParaRPr lang="es-ES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/>
          <a:srcRect l="23265" r="23712"/>
          <a:stretch>
            <a:fillRect/>
          </a:stretch>
        </p:blipFill>
        <p:spPr bwMode="auto">
          <a:xfrm>
            <a:off x="40944" y="1422333"/>
            <a:ext cx="3976653" cy="365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spect="1" noChangeArrowheads="1"/>
          </p:cNvSpPr>
          <p:nvPr/>
        </p:nvSpPr>
        <p:spPr bwMode="auto">
          <a:xfrm>
            <a:off x="5003800" y="2643188"/>
            <a:ext cx="3717925" cy="34163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pic>
        <p:nvPicPr>
          <p:cNvPr id="10" name="9 Imagen" descr="Impacto de vivienda adecu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8469" y="1075685"/>
            <a:ext cx="4806081" cy="4874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50" y="150346"/>
            <a:ext cx="4504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 vivienda rural en el Perú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801504"/>
            <a:ext cx="4002319" cy="41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1943080"/>
            <a:ext cx="4773134" cy="308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47488" y="5145495"/>
            <a:ext cx="40719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MX" sz="1400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Izq</a:t>
            </a:r>
            <a:r>
              <a:rPr lang="es-MX" sz="1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Fuente: INEI, CPV, 2007, elaboración propia</a:t>
            </a:r>
          </a:p>
          <a:p>
            <a:pPr eaLnBrk="0" hangingPunct="0"/>
            <a:r>
              <a:rPr lang="es-MX" sz="1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Arriba: Fuente: INEI, CPV 1993, 2007, elaboración propia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45661" y="1081928"/>
            <a:ext cx="8379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Alto déficit cuantitativo y cualitativo de vivienda. Total: 1’806,692 Urbano:   1’260,610 (65%) Rural: 653,082 (35%)  (42% del total de la población rural)</a:t>
            </a:r>
            <a:endParaRPr lang="es-ES" sz="1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313" y="166837"/>
            <a:ext cx="7193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¿Qué avanzamos desde el GVSS?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09429" y="1282442"/>
            <a:ext cx="8311489" cy="751074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Modelo de gestión integral de vivienda rural validado a través de los proyectos de reconstrucción de viviendas seguras y saludables</a:t>
            </a: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112524" y="2433844"/>
            <a:ext cx="5004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accent1"/>
                </a:solidFill>
                <a:latin typeface="Calibri" pitchFamily="34" charset="0"/>
              </a:rPr>
              <a:t>El GVSS construyó </a:t>
            </a:r>
            <a:r>
              <a:rPr lang="es-PE" b="1" dirty="0" smtClean="0">
                <a:solidFill>
                  <a:schemeClr val="accent1"/>
                </a:solidFill>
                <a:latin typeface="Calibri" pitchFamily="34" charset="0"/>
              </a:rPr>
              <a:t>4,756 </a:t>
            </a:r>
            <a:r>
              <a:rPr lang="es-PE" dirty="0" smtClean="0">
                <a:solidFill>
                  <a:schemeClr val="accent1"/>
                </a:solidFill>
                <a:latin typeface="Calibri" pitchFamily="34" charset="0"/>
              </a:rPr>
              <a:t>viviendas en el ámbito de reconstrucción tras el sismo del 15 de agosto del 2007 (Regiones de Ica, Lima y Huancavelica)</a:t>
            </a:r>
          </a:p>
          <a:p>
            <a:r>
              <a:rPr lang="es-ES" dirty="0" smtClean="0">
                <a:solidFill>
                  <a:schemeClr val="accent1"/>
                </a:solidFill>
                <a:latin typeface="Calibri" pitchFamily="34" charset="0"/>
                <a:hlinkClick r:id="rId3"/>
              </a:rPr>
              <a:t>Distribución en mapa de Web GVSS</a:t>
            </a:r>
            <a:endParaRPr lang="es-ES" dirty="0">
              <a:solidFill>
                <a:schemeClr val="accent1"/>
              </a:solidFill>
              <a:latin typeface="Calibri" pitchFamily="34" charset="0"/>
            </a:endParaRPr>
          </a:p>
        </p:txBody>
      </p:sp>
      <p:graphicFrame>
        <p:nvGraphicFramePr>
          <p:cNvPr id="21" name="20 Diagrama"/>
          <p:cNvGraphicFramePr/>
          <p:nvPr/>
        </p:nvGraphicFramePr>
        <p:xfrm>
          <a:off x="286603" y="2688603"/>
          <a:ext cx="3603009" cy="256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4330" y="3929696"/>
            <a:ext cx="2474044" cy="15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0" cstate="print"/>
          <a:srcRect b="13969"/>
          <a:stretch>
            <a:fillRect/>
          </a:stretch>
        </p:blipFill>
        <p:spPr bwMode="auto">
          <a:xfrm>
            <a:off x="4205859" y="3905600"/>
            <a:ext cx="2044817" cy="163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313" y="166837"/>
            <a:ext cx="7193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¿Qué avanzamos desde el GVSS?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41187" y="1159612"/>
            <a:ext cx="8557153" cy="751074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Modelo de gestión integral de vivienda rural validado a través de los proyectos de reconstrucción de viviendas seguras y saludables</a:t>
            </a: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497" y="4591391"/>
            <a:ext cx="2449192" cy="15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1877" y="4604250"/>
            <a:ext cx="2393889" cy="157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816" y="4552176"/>
            <a:ext cx="2812291" cy="164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386684" y="3034357"/>
            <a:ext cx="6764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accent1"/>
                </a:solidFill>
                <a:latin typeface="Calibri" pitchFamily="34" charset="0"/>
              </a:rPr>
              <a:t>En lo tecnológico:</a:t>
            </a:r>
          </a:p>
          <a:p>
            <a:pPr>
              <a:buFontTx/>
              <a:buChar char="-"/>
            </a:pPr>
            <a:r>
              <a:rPr lang="es-PE" dirty="0" smtClean="0">
                <a:solidFill>
                  <a:schemeClr val="accent1"/>
                </a:solidFill>
                <a:latin typeface="Calibri" pitchFamily="34" charset="0"/>
              </a:rPr>
              <a:t> Nuevos diseños arquitectónicos de  viviendas de 2, 3 y 4 ambientes</a:t>
            </a:r>
          </a:p>
          <a:p>
            <a:pPr>
              <a:buFontTx/>
              <a:buChar char="-"/>
            </a:pPr>
            <a:r>
              <a:rPr lang="es-PE" dirty="0" smtClean="0">
                <a:solidFill>
                  <a:schemeClr val="accent1"/>
                </a:solidFill>
                <a:latin typeface="Calibri" pitchFamily="34" charset="0"/>
              </a:rPr>
              <a:t> Elementos de confort térmico en las viviendas a más de 3,500 msnm y </a:t>
            </a:r>
            <a:r>
              <a:rPr lang="es-PE" dirty="0" err="1" smtClean="0">
                <a:solidFill>
                  <a:schemeClr val="accent1"/>
                </a:solidFill>
                <a:latin typeface="Calibri" pitchFamily="34" charset="0"/>
              </a:rPr>
              <a:t>bio</a:t>
            </a:r>
            <a:r>
              <a:rPr lang="es-PE" dirty="0" smtClean="0">
                <a:solidFill>
                  <a:schemeClr val="accent1"/>
                </a:solidFill>
                <a:latin typeface="Calibri" pitchFamily="34" charset="0"/>
              </a:rPr>
              <a:t>-huertos familiares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48015" y="2053993"/>
            <a:ext cx="7226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accent1"/>
                </a:solidFill>
                <a:latin typeface="Calibri" pitchFamily="34" charset="0"/>
              </a:rPr>
              <a:t>En lo social, el GVSS realizó las siguientes acciones:</a:t>
            </a:r>
          </a:p>
          <a:p>
            <a:pPr>
              <a:buFontTx/>
              <a:buChar char="-"/>
            </a:pPr>
            <a:r>
              <a:rPr lang="es-PE" dirty="0" smtClean="0">
                <a:solidFill>
                  <a:schemeClr val="accent1"/>
                </a:solidFill>
                <a:latin typeface="Calibri" pitchFamily="34" charset="0"/>
              </a:rPr>
              <a:t> Capacitación a familias en tecnologías y gestión de riesgos de desastres</a:t>
            </a:r>
          </a:p>
          <a:p>
            <a:pPr>
              <a:buFontTx/>
              <a:buChar char="-"/>
            </a:pPr>
            <a:r>
              <a:rPr lang="es-PE" dirty="0" smtClean="0">
                <a:solidFill>
                  <a:schemeClr val="accent1"/>
                </a:solidFill>
                <a:latin typeface="Calibri" pitchFamily="34" charset="0"/>
              </a:rPr>
              <a:t> Capacitación a operarios junto a SENCICO</a:t>
            </a:r>
          </a:p>
        </p:txBody>
      </p:sp>
      <p:pic>
        <p:nvPicPr>
          <p:cNvPr id="14" name="Picture 7" descr="participantes taller SENCICO.jpg"/>
          <p:cNvPicPr>
            <a:picLocks noChangeAspect="1"/>
          </p:cNvPicPr>
          <p:nvPr/>
        </p:nvPicPr>
        <p:blipFill>
          <a:blip r:embed="rId6" cstate="print"/>
          <a:srcRect l="24235" t="26905" r="23883" b="12023"/>
          <a:stretch>
            <a:fillRect/>
          </a:stretch>
        </p:blipFill>
        <p:spPr bwMode="auto">
          <a:xfrm>
            <a:off x="7328848" y="2074460"/>
            <a:ext cx="1651379" cy="129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313" y="166837"/>
            <a:ext cx="7193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¿Qué avanzamos desde el GVSS?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14149" y="1216481"/>
            <a:ext cx="8024883" cy="48948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kern="1200" dirty="0" smtClean="0">
                <a:solidFill>
                  <a:schemeClr val="tx1"/>
                </a:solidFill>
                <a:latin typeface="Calibri" pitchFamily="34" charset="0"/>
              </a:rPr>
              <a:t>Incidencia política y asistencia técnica  (BANMAT, GORE  Huancavelica)</a:t>
            </a:r>
            <a:endParaRPr lang="es-ES" b="1" kern="1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9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21" y="2530733"/>
            <a:ext cx="17614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DSCN08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9693" y="2015223"/>
            <a:ext cx="2742987" cy="193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1"/>
          <p:cNvSpPr/>
          <p:nvPr/>
        </p:nvSpPr>
        <p:spPr>
          <a:xfrm>
            <a:off x="2322249" y="1981742"/>
            <a:ext cx="34916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Programa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Piloto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de Vivienda Rural</a:t>
            </a:r>
          </a:p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Replica el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m</a:t>
            </a:r>
            <a:r>
              <a:rPr lang="en-US" b="0" dirty="0" err="1" smtClean="0">
                <a:solidFill>
                  <a:schemeClr val="accent1"/>
                </a:solidFill>
                <a:latin typeface="Calibri" pitchFamily="34" charset="0"/>
              </a:rPr>
              <a:t>odelo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gestión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v</a:t>
            </a:r>
            <a:r>
              <a:rPr lang="en-US" b="0" dirty="0" err="1" smtClean="0">
                <a:solidFill>
                  <a:schemeClr val="accent1"/>
                </a:solidFill>
                <a:latin typeface="Calibri" pitchFamily="34" charset="0"/>
              </a:rPr>
              <a:t>iviendas</a:t>
            </a:r>
            <a:r>
              <a:rPr lang="en-US" b="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0" dirty="0" err="1" smtClean="0">
                <a:solidFill>
                  <a:schemeClr val="accent1"/>
                </a:solidFill>
                <a:latin typeface="Calibri" pitchFamily="34" charset="0"/>
              </a:rPr>
              <a:t>construidas</a:t>
            </a:r>
            <a:r>
              <a:rPr lang="en-US" b="0" dirty="0" smtClean="0">
                <a:solidFill>
                  <a:schemeClr val="accent1"/>
                </a:solidFill>
                <a:latin typeface="Calibri" pitchFamily="34" charset="0"/>
              </a:rPr>
              <a:t>: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b="0" dirty="0" smtClean="0">
                <a:solidFill>
                  <a:schemeClr val="accent1"/>
                </a:solidFill>
                <a:latin typeface="Calibri" pitchFamily="34" charset="0"/>
              </a:rPr>
              <a:t>    50 en </a:t>
            </a:r>
            <a:r>
              <a:rPr lang="en-US" b="0" dirty="0" err="1">
                <a:solidFill>
                  <a:schemeClr val="accent1"/>
                </a:solidFill>
                <a:latin typeface="Calibri" pitchFamily="34" charset="0"/>
              </a:rPr>
              <a:t>Castrovirreyna</a:t>
            </a:r>
            <a:endParaRPr lang="en-US" b="0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b="0" dirty="0" smtClean="0">
                <a:solidFill>
                  <a:schemeClr val="accent1"/>
                </a:solidFill>
                <a:latin typeface="Calibri" pitchFamily="34" charset="0"/>
              </a:rPr>
              <a:t>  127 en </a:t>
            </a:r>
            <a:r>
              <a:rPr lang="en-US" b="0" dirty="0" err="1">
                <a:solidFill>
                  <a:schemeClr val="accent1"/>
                </a:solidFill>
                <a:latin typeface="Calibri" pitchFamily="34" charset="0"/>
              </a:rPr>
              <a:t>Chincha</a:t>
            </a:r>
            <a:endParaRPr lang="en-US" b="0" dirty="0">
              <a:solidFill>
                <a:schemeClr val="accent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b="0" dirty="0" smtClean="0">
                <a:solidFill>
                  <a:schemeClr val="accent1"/>
                </a:solidFill>
                <a:latin typeface="Calibri" pitchFamily="34" charset="0"/>
              </a:rPr>
              <a:t>    68 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en </a:t>
            </a:r>
            <a:r>
              <a:rPr lang="en-US" b="0" dirty="0" err="1" smtClean="0">
                <a:solidFill>
                  <a:schemeClr val="accent1"/>
                </a:solidFill>
                <a:latin typeface="Calibri" pitchFamily="34" charset="0"/>
              </a:rPr>
              <a:t>Pisco</a:t>
            </a:r>
            <a:endParaRPr lang="en-US" b="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     9 en Lambayeque</a:t>
            </a:r>
            <a:endParaRPr lang="es-PE" b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314528" y="4271689"/>
            <a:ext cx="66247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s-MX" b="1" dirty="0" err="1">
                <a:solidFill>
                  <a:schemeClr val="accent1"/>
                </a:solidFill>
                <a:latin typeface="Calibri" pitchFamily="34" charset="0"/>
              </a:rPr>
              <a:t>Gobierno Regional de Huancavelica</a:t>
            </a:r>
          </a:p>
          <a:p>
            <a:pPr eaLnBrk="0" hangingPunct="0">
              <a:defRPr/>
            </a:pPr>
            <a:r>
              <a:rPr lang="es-ES" dirty="0" smtClean="0">
                <a:solidFill>
                  <a:schemeClr val="accent1"/>
                </a:solidFill>
                <a:latin typeface="Calibri" pitchFamily="34" charset="0"/>
              </a:rPr>
              <a:t>Proyecto</a:t>
            </a:r>
            <a:r>
              <a:rPr lang="es-ES" dirty="0">
                <a:solidFill>
                  <a:schemeClr val="accent1"/>
                </a:solidFill>
                <a:latin typeface="Calibri" pitchFamily="34" charset="0"/>
              </a:rPr>
              <a:t>: Mejoramiento del Hábitat del Departamento de Huancavelica (</a:t>
            </a:r>
            <a:r>
              <a:rPr lang="es-MX" dirty="0">
                <a:solidFill>
                  <a:schemeClr val="accent1"/>
                </a:solidFill>
                <a:latin typeface="Calibri" pitchFamily="34" charset="0"/>
              </a:rPr>
              <a:t>84 viviendas modelo</a:t>
            </a:r>
            <a:r>
              <a:rPr lang="es-MX" dirty="0" smtClean="0">
                <a:solidFill>
                  <a:schemeClr val="accent1"/>
                </a:solidFill>
                <a:latin typeface="Calibri" pitchFamily="34" charset="0"/>
              </a:rPr>
              <a:t>)  Financiamiento: S/. 2’802,922 </a:t>
            </a:r>
            <a:endParaRPr lang="es-MX" dirty="0">
              <a:solidFill>
                <a:schemeClr val="accent1"/>
              </a:solidFill>
              <a:latin typeface="Calibri" pitchFamily="34" charset="0"/>
            </a:endParaRPr>
          </a:p>
          <a:p>
            <a:pPr eaLnBrk="0" hangingPunct="0">
              <a:defRPr/>
            </a:pPr>
            <a:r>
              <a:rPr lang="es-ES" dirty="0" smtClean="0">
                <a:solidFill>
                  <a:schemeClr val="accent1"/>
                </a:solidFill>
                <a:latin typeface="Calibri" pitchFamily="34" charset="0"/>
              </a:rPr>
              <a:t>Proyecto</a:t>
            </a:r>
            <a:r>
              <a:rPr lang="es-ES" dirty="0">
                <a:solidFill>
                  <a:schemeClr val="accent1"/>
                </a:solidFill>
                <a:latin typeface="Calibri" pitchFamily="34" charset="0"/>
              </a:rPr>
              <a:t>: Mejoramiento de las condiciones de habitabilidad, con vivienda permanente en el anexo de </a:t>
            </a:r>
            <a:r>
              <a:rPr lang="es-ES" dirty="0" err="1">
                <a:solidFill>
                  <a:schemeClr val="accent1"/>
                </a:solidFill>
                <a:latin typeface="Calibri" pitchFamily="34" charset="0"/>
              </a:rPr>
              <a:t>Huaracco</a:t>
            </a:r>
            <a:r>
              <a:rPr lang="es-ES" dirty="0">
                <a:solidFill>
                  <a:schemeClr val="accent1"/>
                </a:solidFill>
                <a:latin typeface="Calibri" pitchFamily="34" charset="0"/>
              </a:rPr>
              <a:t>, </a:t>
            </a:r>
            <a:r>
              <a:rPr lang="es-ES" dirty="0" err="1" smtClean="0">
                <a:solidFill>
                  <a:schemeClr val="accent1"/>
                </a:solidFill>
                <a:latin typeface="Calibri" pitchFamily="34" charset="0"/>
              </a:rPr>
              <a:t>Pilpichaca</a:t>
            </a:r>
            <a:r>
              <a:rPr lang="es-ES" dirty="0" smtClean="0">
                <a:solidFill>
                  <a:schemeClr val="accent1"/>
                </a:solidFill>
                <a:latin typeface="Calibri" pitchFamily="34" charset="0"/>
              </a:rPr>
              <a:t> (</a:t>
            </a:r>
            <a:r>
              <a:rPr lang="es-ES" dirty="0">
                <a:solidFill>
                  <a:schemeClr val="accent1"/>
                </a:solidFill>
                <a:latin typeface="Calibri" pitchFamily="34" charset="0"/>
              </a:rPr>
              <a:t>33 viviendas</a:t>
            </a:r>
            <a:r>
              <a:rPr lang="es-ES" dirty="0" smtClean="0">
                <a:solidFill>
                  <a:schemeClr val="accent1"/>
                </a:solidFill>
                <a:latin typeface="Calibri" pitchFamily="34" charset="0"/>
              </a:rPr>
              <a:t>) Presupuesto:  Financiamiento: S/. 1’673,822</a:t>
            </a:r>
            <a:endParaRPr lang="es-ES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026" name="Picture 2" descr="C:\Documents and Settings\abringas\Escritorio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314" y="4409648"/>
            <a:ext cx="1067724" cy="1258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313" y="166837"/>
            <a:ext cx="7193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¿Qué </a:t>
            </a:r>
            <a:r>
              <a:rPr lang="es-MX" sz="28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avanzamoss</a:t>
            </a:r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desde el GVSS?</a:t>
            </a:r>
            <a:endParaRPr lang="es-MX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63770" y="1177813"/>
            <a:ext cx="8884693" cy="59639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Incidencia política y asistencia técnica al MVCS (DS 008-2009, RM 320-2009, Ley N° 29589)</a:t>
            </a: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9" name="Picture 58"/>
          <p:cNvPicPr>
            <a:picLocks noChangeAspect="1" noChangeArrowheads="1"/>
          </p:cNvPicPr>
          <p:nvPr/>
        </p:nvPicPr>
        <p:blipFill>
          <a:blip r:embed="rId3" cstate="print"/>
          <a:srcRect t="8872" r="49957" b="6262"/>
          <a:stretch>
            <a:fillRect/>
          </a:stretch>
        </p:blipFill>
        <p:spPr bwMode="auto">
          <a:xfrm>
            <a:off x="5935711" y="1883391"/>
            <a:ext cx="2716970" cy="30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1"/>
          <p:cNvSpPr/>
          <p:nvPr/>
        </p:nvSpPr>
        <p:spPr>
          <a:xfrm>
            <a:off x="5938907" y="4997894"/>
            <a:ext cx="29048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DS 008-2009 - VIVIENDA</a:t>
            </a:r>
          </a:p>
          <a:p>
            <a:pPr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El Estado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priorizó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la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ejecución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programas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vivienda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en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zonas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rurales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(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abril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, 2009)</a:t>
            </a:r>
            <a:endParaRPr lang="es-PE" sz="1600" b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0" name="Rectangle 11"/>
          <p:cNvSpPr/>
          <p:nvPr/>
        </p:nvSpPr>
        <p:spPr>
          <a:xfrm>
            <a:off x="304658" y="2011308"/>
            <a:ext cx="46085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Acciones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incidencia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polítca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y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asistencia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técnica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para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la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promulgación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de la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política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vivienda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rural: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1er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aniversario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del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sismo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: llama la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atención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la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falta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apoyo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reconstrucción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zonas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rurales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en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medios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comunicación</a:t>
            </a:r>
            <a:endParaRPr lang="en-US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Visita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Laura Bush a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Pisco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vivienda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CARE)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Reuniones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con Director de Vivienda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Compromiso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Embajador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Canadá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y Director de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Misión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USAID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para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reunirse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 con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Ministro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Vivienda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-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Visitas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campo de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varios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Ministros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Vivienda – Proyecto BANMAT + CARE</a:t>
            </a:r>
            <a:endParaRPr lang="es-PE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1" name="30 Flecha derecha"/>
          <p:cNvSpPr/>
          <p:nvPr/>
        </p:nvSpPr>
        <p:spPr>
          <a:xfrm>
            <a:off x="5297607" y="3550692"/>
            <a:ext cx="436728" cy="300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313" y="166837"/>
            <a:ext cx="7193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¿Qué avanzamos desde el GVSS?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63770" y="1177813"/>
            <a:ext cx="8884693" cy="596396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Incidencia política y asistencia técnica al MVCS (DS 008-2009, RM 320-2009, Ley N° 29589)</a:t>
            </a: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4325" y="1787857"/>
            <a:ext cx="4708051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000" rIns="36000" anchorCtr="1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Asistencia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alibri" pitchFamily="34" charset="0"/>
              </a:rPr>
              <a:t>técnica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para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la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promulgación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del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</a:rPr>
              <a:t>Reglamento</a:t>
            </a:r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</a:rPr>
              <a:t> del DS 068-2009: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Apoyo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técnico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en el </a:t>
            </a:r>
            <a:r>
              <a:rPr lang="es-ES" dirty="0" smtClean="0">
                <a:solidFill>
                  <a:schemeClr val="accent1"/>
                </a:solidFill>
                <a:latin typeface="Calibri" pitchFamily="34" charset="0"/>
              </a:rPr>
              <a:t>borrador del Reglamento Operativo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Foro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de Vivienda Rural 2009: d</a:t>
            </a:r>
            <a:r>
              <a:rPr lang="es-ES" dirty="0" err="1" smtClean="0">
                <a:solidFill>
                  <a:schemeClr val="accent1"/>
                </a:solidFill>
                <a:latin typeface="Calibri" pitchFamily="34" charset="0"/>
              </a:rPr>
              <a:t>ifusión</a:t>
            </a:r>
            <a:r>
              <a:rPr lang="es-ES" dirty="0" smtClean="0">
                <a:solidFill>
                  <a:schemeClr val="accent1"/>
                </a:solidFill>
                <a:latin typeface="Calibri" pitchFamily="34" charset="0"/>
              </a:rPr>
              <a:t> y compromiso del MVCS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chemeClr val="accent1"/>
                </a:solidFill>
                <a:latin typeface="Calibri" pitchFamily="34" charset="0"/>
              </a:rPr>
              <a:t>  Movilización del Gobierno Regional de Ica, de los Alcaldes Distritales y miembros del Congreso de la Región Ica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s-PE" dirty="0" smtClean="0">
                <a:solidFill>
                  <a:schemeClr val="accent1"/>
                </a:solidFill>
                <a:latin typeface="Calibri" pitchFamily="34" charset="0"/>
              </a:rPr>
              <a:t>  Participación de  medios de comunicación</a:t>
            </a:r>
            <a:endParaRPr lang="es-PE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5369047" y="3550692"/>
            <a:ext cx="436728" cy="300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itchFamily="34" charset="0"/>
            </a:endParaRPr>
          </a:p>
        </p:txBody>
      </p:sp>
      <p:pic>
        <p:nvPicPr>
          <p:cNvPr id="6" name="Picture 4" descr="Reglamento BHFR página1a.jpg"/>
          <p:cNvPicPr>
            <a:picLocks noChangeAspect="1"/>
          </p:cNvPicPr>
          <p:nvPr/>
        </p:nvPicPr>
        <p:blipFill>
          <a:blip r:embed="rId3" cstate="print"/>
          <a:srcRect l="11211" t="3268" r="10779" b="27657"/>
          <a:stretch>
            <a:fillRect/>
          </a:stretch>
        </p:blipFill>
        <p:spPr bwMode="auto">
          <a:xfrm>
            <a:off x="6058327" y="1951629"/>
            <a:ext cx="2006221" cy="290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/>
          <p:nvPr/>
        </p:nvSpPr>
        <p:spPr>
          <a:xfrm>
            <a:off x="5363570" y="4943303"/>
            <a:ext cx="34528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Calibri" pitchFamily="34" charset="0"/>
              </a:rPr>
              <a:t>RM 320-2009 - VIVIENDA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En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Noviembre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del 2009 se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aprobó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el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Reglamento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1"/>
                </a:solidFill>
                <a:latin typeface="Calibri" pitchFamily="34" charset="0"/>
              </a:rPr>
              <a:t>Operativo</a:t>
            </a: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 del DS 008-2009-VIVIENDA</a:t>
            </a:r>
            <a:endParaRPr lang="es-PE" sz="1600" b="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4" name="Picture 11" descr="Entrega de bonos-19 nov. Diario La República.jpg"/>
          <p:cNvPicPr>
            <a:picLocks noChangeAspect="1"/>
          </p:cNvPicPr>
          <p:nvPr/>
        </p:nvPicPr>
        <p:blipFill>
          <a:blip r:embed="rId4" cstate="print"/>
          <a:srcRect b="25928"/>
          <a:stretch>
            <a:fillRect/>
          </a:stretch>
        </p:blipFill>
        <p:spPr bwMode="auto">
          <a:xfrm>
            <a:off x="2472973" y="4735773"/>
            <a:ext cx="2250637" cy="146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avid ramo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291" y="4804016"/>
            <a:ext cx="1890220" cy="133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E Template 05-07">
  <a:themeElements>
    <a:clrScheme name="CARE Template 05-07 10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9966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CAB8AA"/>
      </a:accent5>
      <a:accent6>
        <a:srgbClr val="E78A00"/>
      </a:accent6>
      <a:hlink>
        <a:srgbClr val="FFCC00"/>
      </a:hlink>
      <a:folHlink>
        <a:srgbClr val="FFFFCC"/>
      </a:folHlink>
    </a:clrScheme>
    <a:fontScheme name="CARE Template 05-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RE Template 05-07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 Template 05-07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 Template 05-07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 Template 05-07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 Template 05-07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 Template 05-07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 Template 05-07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E Template 05-07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E Template 05-07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E Template 05-07 10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9966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CAB8AA"/>
        </a:accent5>
        <a:accent6>
          <a:srgbClr val="E78A00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4777</TotalTime>
  <Words>1215</Words>
  <Application>Microsoft Office PowerPoint</Application>
  <PresentationFormat>Presentación en pantalla (4:3)</PresentationFormat>
  <Paragraphs>120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CARE Template 05-07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CARE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Rodolfo Siles</dc:creator>
  <cp:lastModifiedBy>lharman</cp:lastModifiedBy>
  <cp:revision>309</cp:revision>
  <cp:lastPrinted>1601-01-01T00:00:00Z</cp:lastPrinted>
  <dcterms:created xsi:type="dcterms:W3CDTF">2005-03-11T20:43:52Z</dcterms:created>
  <dcterms:modified xsi:type="dcterms:W3CDTF">2014-09-04T03:37:04Z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