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8" r:id="rId3"/>
    <p:sldId id="257" r:id="rId4"/>
    <p:sldId id="282" r:id="rId5"/>
    <p:sldId id="283" r:id="rId6"/>
    <p:sldId id="275" r:id="rId7"/>
    <p:sldId id="289" r:id="rId8"/>
    <p:sldId id="272" r:id="rId9"/>
    <p:sldId id="266" r:id="rId10"/>
    <p:sldId id="277" r:id="rId11"/>
    <p:sldId id="278" r:id="rId12"/>
    <p:sldId id="276" r:id="rId13"/>
    <p:sldId id="291" r:id="rId14"/>
    <p:sldId id="292" r:id="rId15"/>
    <p:sldId id="293" r:id="rId16"/>
    <p:sldId id="261" r:id="rId17"/>
    <p:sldId id="285" r:id="rId18"/>
    <p:sldId id="274"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09163D-1EA2-4DCD-A879-63B56567047B}" type="datetimeFigureOut">
              <a:rPr lang="en-US" smtClean="0"/>
              <a:pPr/>
              <a:t>23-Aug-16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1F17E-34EF-42CE-9893-5D422424CEF4}" type="slidenum">
              <a:rPr lang="en-GB" smtClean="0"/>
              <a:pPr/>
              <a:t>‹#›</a:t>
            </a:fld>
            <a:endParaRPr lang="en-GB"/>
          </a:p>
        </p:txBody>
      </p:sp>
    </p:spTree>
    <p:extLst>
      <p:ext uri="{BB962C8B-B14F-4D97-AF65-F5344CB8AC3E}">
        <p14:creationId xmlns:p14="http://schemas.microsoft.com/office/powerpoint/2010/main" val="168516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Estimate cost is in italics as</a:t>
            </a:r>
            <a:r>
              <a:rPr lang="en-GB" baseline="0" dirty="0" smtClean="0"/>
              <a:t> we are now to discuss the harmonised kit contents. This is what was used during the HRP. Note a variation of cost is expected for the reinforced emergency shelter – rural </a:t>
            </a:r>
            <a:r>
              <a:rPr lang="en-GB" baseline="0" dirty="0" err="1" smtClean="0"/>
              <a:t>vs</a:t>
            </a:r>
            <a:r>
              <a:rPr lang="en-GB" baseline="0" dirty="0" smtClean="0"/>
              <a:t> urban, etc.</a:t>
            </a:r>
            <a:endParaRPr lang="en-GB" dirty="0"/>
          </a:p>
        </p:txBody>
      </p:sp>
      <p:sp>
        <p:nvSpPr>
          <p:cNvPr id="4" name="Slide Number Placeholder 3"/>
          <p:cNvSpPr>
            <a:spLocks noGrp="1"/>
          </p:cNvSpPr>
          <p:nvPr>
            <p:ph type="sldNum" sz="quarter" idx="10"/>
          </p:nvPr>
        </p:nvSpPr>
        <p:spPr/>
        <p:txBody>
          <a:bodyPr/>
          <a:lstStyle/>
          <a:p>
            <a:fld id="{EE41F17E-34EF-42CE-9893-5D422424CEF4}" type="slidenum">
              <a:rPr lang="en-GB" smtClean="0"/>
              <a:pPr/>
              <a:t>4</a:t>
            </a:fld>
            <a:endParaRPr lang="en-GB"/>
          </a:p>
        </p:txBody>
      </p:sp>
    </p:spTree>
    <p:extLst>
      <p:ext uri="{BB962C8B-B14F-4D97-AF65-F5344CB8AC3E}">
        <p14:creationId xmlns:p14="http://schemas.microsoft.com/office/powerpoint/2010/main" val="77350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Ask: is</a:t>
            </a:r>
            <a:r>
              <a:rPr lang="en-GB" baseline="0" dirty="0" smtClean="0"/>
              <a:t> this correct? Which is priority? Who should own the materials (host family, landowner or IDPs to take away when they leave?) What area designations should we use (ward or smaller? Note this is linked to CCCM as we need to clarify what bounded areas within host communities will be assessed for the weekly multi-sector tool and out-of-camp support) Is anyone planning/able to contribute to developing this (</a:t>
            </a:r>
            <a:r>
              <a:rPr lang="en-GB" baseline="0" dirty="0" err="1" smtClean="0"/>
              <a:t>eg</a:t>
            </a:r>
            <a:r>
              <a:rPr lang="en-GB" baseline="0" dirty="0" smtClean="0"/>
              <a:t> approach to assessments; renting assessment; appropriate </a:t>
            </a:r>
            <a:r>
              <a:rPr lang="en-GB" baseline="0" dirty="0" err="1" smtClean="0"/>
              <a:t>apprach</a:t>
            </a:r>
            <a:r>
              <a:rPr lang="en-GB" baseline="0" dirty="0" smtClean="0"/>
              <a:t> to tenure/ownership – thinking of NRC here with their ICLA programme)</a:t>
            </a:r>
            <a:endParaRPr lang="en-GB" dirty="0"/>
          </a:p>
        </p:txBody>
      </p:sp>
      <p:sp>
        <p:nvSpPr>
          <p:cNvPr id="4" name="Slide Number Placeholder 3"/>
          <p:cNvSpPr>
            <a:spLocks noGrp="1"/>
          </p:cNvSpPr>
          <p:nvPr>
            <p:ph type="sldNum" sz="quarter" idx="10"/>
          </p:nvPr>
        </p:nvSpPr>
        <p:spPr/>
        <p:txBody>
          <a:bodyPr/>
          <a:lstStyle/>
          <a:p>
            <a:fld id="{EE41F17E-34EF-42CE-9893-5D422424CEF4}" type="slidenum">
              <a:rPr lang="en-GB" smtClean="0"/>
              <a:pPr/>
              <a:t>8</a:t>
            </a:fld>
            <a:endParaRPr lang="en-GB"/>
          </a:p>
        </p:txBody>
      </p:sp>
    </p:spTree>
    <p:extLst>
      <p:ext uri="{BB962C8B-B14F-4D97-AF65-F5344CB8AC3E}">
        <p14:creationId xmlns:p14="http://schemas.microsoft.com/office/powerpoint/2010/main" val="14887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Ask: which are priority NFI? Does anyone have PDMs or other evaluation</a:t>
            </a:r>
            <a:r>
              <a:rPr lang="en-GB" baseline="0" dirty="0" smtClean="0"/>
              <a:t> of NFI response to date that we haven’t seen? Note we intend to conduct further community consultation before finalising: ask if anyone willing/able to contribute to this.</a:t>
            </a:r>
            <a:endParaRPr lang="en-GB" dirty="0"/>
          </a:p>
        </p:txBody>
      </p:sp>
      <p:sp>
        <p:nvSpPr>
          <p:cNvPr id="4" name="Slide Number Placeholder 3"/>
          <p:cNvSpPr>
            <a:spLocks noGrp="1"/>
          </p:cNvSpPr>
          <p:nvPr>
            <p:ph type="sldNum" sz="quarter" idx="10"/>
          </p:nvPr>
        </p:nvSpPr>
        <p:spPr/>
        <p:txBody>
          <a:bodyPr/>
          <a:lstStyle/>
          <a:p>
            <a:fld id="{EE41F17E-34EF-42CE-9893-5D422424CEF4}" type="slidenum">
              <a:rPr lang="en-GB" smtClean="0"/>
              <a:pPr/>
              <a:t>12</a:t>
            </a:fld>
            <a:endParaRPr lang="en-GB"/>
          </a:p>
        </p:txBody>
      </p:sp>
    </p:spTree>
    <p:extLst>
      <p:ext uri="{BB962C8B-B14F-4D97-AF65-F5344CB8AC3E}">
        <p14:creationId xmlns:p14="http://schemas.microsoft.com/office/powerpoint/2010/main" val="401886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Share IOM specs. Note CGI and plastic sheeting locally is generally of lower standard; do we want to accept this? NRC and IOM discussing import of plastic</a:t>
            </a:r>
            <a:r>
              <a:rPr lang="en-GB" baseline="0" dirty="0" smtClean="0"/>
              <a:t> sheeting, this may be the way to go for that in any case; local agreement made on CGI to accept the 20 gauge. Ask about quality control in place? Note the regional assessment is food based but we are encouraging shelter/NFI to be included as well as it can inform our operation. It’s WFP/NRC/ACF so far.</a:t>
            </a:r>
            <a:endParaRPr lang="en-GB" dirty="0"/>
          </a:p>
        </p:txBody>
      </p:sp>
      <p:sp>
        <p:nvSpPr>
          <p:cNvPr id="4" name="Slide Number Placeholder 3"/>
          <p:cNvSpPr>
            <a:spLocks noGrp="1"/>
          </p:cNvSpPr>
          <p:nvPr>
            <p:ph type="sldNum" sz="quarter" idx="10"/>
          </p:nvPr>
        </p:nvSpPr>
        <p:spPr/>
        <p:txBody>
          <a:bodyPr/>
          <a:lstStyle/>
          <a:p>
            <a:fld id="{EE41F17E-34EF-42CE-9893-5D422424CEF4}" type="slidenum">
              <a:rPr lang="en-GB" smtClean="0"/>
              <a:pPr/>
              <a:t>18</a:t>
            </a:fld>
            <a:endParaRPr lang="en-GB"/>
          </a:p>
        </p:txBody>
      </p:sp>
    </p:spTree>
    <p:extLst>
      <p:ext uri="{BB962C8B-B14F-4D97-AF65-F5344CB8AC3E}">
        <p14:creationId xmlns:p14="http://schemas.microsoft.com/office/powerpoint/2010/main" val="306111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EE4FD4-C271-4F86-9AF8-33FE717776CE}" type="datetimeFigureOut">
              <a:rPr lang="en-US" smtClean="0"/>
              <a:pPr/>
              <a:t>23-Aug-16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6C255-4AC4-46B6-BCF9-BED5104605C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EE4FD4-C271-4F86-9AF8-33FE717776CE}" type="datetimeFigureOut">
              <a:rPr lang="en-US" smtClean="0"/>
              <a:pPr/>
              <a:t>23-Aug-16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6C255-4AC4-46B6-BCF9-BED5104605C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EE4FD4-C271-4F86-9AF8-33FE717776CE}" type="datetimeFigureOut">
              <a:rPr lang="en-US" smtClean="0"/>
              <a:pPr/>
              <a:t>23-Aug-16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6C255-4AC4-46B6-BCF9-BED5104605C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EE4FD4-C271-4F86-9AF8-33FE717776CE}" type="datetimeFigureOut">
              <a:rPr lang="en-US" smtClean="0"/>
              <a:pPr/>
              <a:t>23-Aug-16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6C255-4AC4-46B6-BCF9-BED5104605C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E4FD4-C271-4F86-9AF8-33FE717776CE}" type="datetimeFigureOut">
              <a:rPr lang="en-US" smtClean="0"/>
              <a:pPr/>
              <a:t>23-Aug-16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6C255-4AC4-46B6-BCF9-BED5104605C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EE4FD4-C271-4F86-9AF8-33FE717776CE}" type="datetimeFigureOut">
              <a:rPr lang="en-US" smtClean="0"/>
              <a:pPr/>
              <a:t>23-Aug-16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6C255-4AC4-46B6-BCF9-BED5104605C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EE4FD4-C271-4F86-9AF8-33FE717776CE}" type="datetimeFigureOut">
              <a:rPr lang="en-US" smtClean="0"/>
              <a:pPr/>
              <a:t>23-Aug-16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36C255-4AC4-46B6-BCF9-BED5104605C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EE4FD4-C271-4F86-9AF8-33FE717776CE}" type="datetimeFigureOut">
              <a:rPr lang="en-US" smtClean="0"/>
              <a:pPr/>
              <a:t>23-Aug-16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36C255-4AC4-46B6-BCF9-BED5104605C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E4FD4-C271-4F86-9AF8-33FE717776CE}" type="datetimeFigureOut">
              <a:rPr lang="en-US" smtClean="0"/>
              <a:pPr/>
              <a:t>23-Aug-16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36C255-4AC4-46B6-BCF9-BED5104605C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E4FD4-C271-4F86-9AF8-33FE717776CE}" type="datetimeFigureOut">
              <a:rPr lang="en-US" smtClean="0"/>
              <a:pPr/>
              <a:t>23-Aug-16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6C255-4AC4-46B6-BCF9-BED5104605C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E4FD4-C271-4F86-9AF8-33FE717776CE}" type="datetimeFigureOut">
              <a:rPr lang="en-US" smtClean="0"/>
              <a:pPr/>
              <a:t>23-Aug-16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6C255-4AC4-46B6-BCF9-BED5104605C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E4FD4-C271-4F86-9AF8-33FE717776CE}" type="datetimeFigureOut">
              <a:rPr lang="en-US" smtClean="0"/>
              <a:pPr/>
              <a:t>23-Aug-16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6C255-4AC4-46B6-BCF9-BED5104605C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48798"/>
          </a:xfrm>
        </p:spPr>
        <p:txBody>
          <a:bodyPr/>
          <a:lstStyle/>
          <a:p>
            <a:r>
              <a:rPr lang="en-GB" b="1" dirty="0" smtClean="0"/>
              <a:t>Shelter NFI Sector</a:t>
            </a:r>
            <a:br>
              <a:rPr lang="en-GB" b="1" dirty="0" smtClean="0"/>
            </a:br>
            <a:r>
              <a:rPr lang="en-GB" b="1" dirty="0" smtClean="0"/>
              <a:t>Nigeria</a:t>
            </a:r>
            <a:endParaRPr lang="en-GB" b="1" dirty="0"/>
          </a:p>
        </p:txBody>
      </p:sp>
      <p:sp>
        <p:nvSpPr>
          <p:cNvPr id="3" name="Subtitle 2"/>
          <p:cNvSpPr>
            <a:spLocks noGrp="1"/>
          </p:cNvSpPr>
          <p:nvPr>
            <p:ph type="subTitle" idx="1"/>
          </p:nvPr>
        </p:nvSpPr>
        <p:spPr>
          <a:xfrm>
            <a:off x="714348" y="3886200"/>
            <a:ext cx="7429552" cy="1752600"/>
          </a:xfrm>
        </p:spPr>
        <p:txBody>
          <a:bodyPr/>
          <a:lstStyle/>
          <a:p>
            <a:r>
              <a:rPr lang="en-GB" b="1" dirty="0" smtClean="0"/>
              <a:t>Strategy and Technical </a:t>
            </a:r>
            <a:r>
              <a:rPr lang="en-GB" b="1" dirty="0" smtClean="0"/>
              <a:t>Guidance</a:t>
            </a:r>
          </a:p>
          <a:p>
            <a:r>
              <a:rPr lang="en-GB" sz="1800" b="1" dirty="0" smtClean="0"/>
              <a:t>January 2016</a:t>
            </a:r>
            <a:endParaRPr lang="en-GB"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p:spPr>
        <p:txBody>
          <a:bodyPr>
            <a:normAutofit fontScale="90000"/>
          </a:bodyPr>
          <a:lstStyle/>
          <a:p>
            <a:r>
              <a:rPr lang="en-GB" sz="2800" b="1" dirty="0" smtClean="0"/>
              <a:t>NFI kit content</a:t>
            </a:r>
            <a:br>
              <a:rPr lang="en-GB" sz="2800" b="1" dirty="0" smtClean="0"/>
            </a:br>
            <a:r>
              <a:rPr lang="en-GB" sz="2000" dirty="0" smtClean="0"/>
              <a:t>Minimum kit should be life-saving; appropriate to context; consider practicality (cost and scale)</a:t>
            </a:r>
            <a:br>
              <a:rPr lang="en-GB" sz="2000" dirty="0" smtClean="0"/>
            </a:br>
            <a:r>
              <a:rPr lang="en-GB" sz="2000" b="1" dirty="0" smtClean="0"/>
              <a:t>Items selected for distribution must be based on assessment findings</a:t>
            </a:r>
            <a:r>
              <a:rPr lang="en-GB" sz="2000" dirty="0" smtClean="0"/>
              <a:t/>
            </a:r>
            <a:br>
              <a:rPr lang="en-GB" sz="2000" dirty="0" smtClean="0"/>
            </a:br>
            <a:endParaRPr lang="en-GB" sz="2000" b="1" dirty="0">
              <a:solidFill>
                <a:srgbClr val="FF0000"/>
              </a:solidFill>
            </a:endParaRPr>
          </a:p>
        </p:txBody>
      </p:sp>
      <p:graphicFrame>
        <p:nvGraphicFramePr>
          <p:cNvPr id="5" name="Content Placeholder 4"/>
          <p:cNvGraphicFramePr>
            <a:graphicFrameLocks noGrp="1"/>
          </p:cNvGraphicFramePr>
          <p:nvPr>
            <p:ph idx="1"/>
          </p:nvPr>
        </p:nvGraphicFramePr>
        <p:xfrm>
          <a:off x="214282" y="1142984"/>
          <a:ext cx="8786870" cy="5556063"/>
        </p:xfrm>
        <a:graphic>
          <a:graphicData uri="http://schemas.openxmlformats.org/drawingml/2006/table">
            <a:tbl>
              <a:tblPr firstRow="1" bandRow="1">
                <a:tableStyleId>{5C22544A-7EE6-4342-B048-85BDC9FD1C3A}</a:tableStyleId>
              </a:tblPr>
              <a:tblGrid>
                <a:gridCol w="878687"/>
                <a:gridCol w="2193147"/>
                <a:gridCol w="672197"/>
                <a:gridCol w="672197"/>
                <a:gridCol w="672197"/>
                <a:gridCol w="672197"/>
                <a:gridCol w="672197"/>
                <a:gridCol w="672197"/>
                <a:gridCol w="803167"/>
                <a:gridCol w="878687"/>
              </a:tblGrid>
              <a:tr h="584746">
                <a:tc>
                  <a:txBody>
                    <a:bodyPr/>
                    <a:lstStyle/>
                    <a:p>
                      <a:pPr algn="l" fontAlgn="b"/>
                      <a:r>
                        <a:rPr lang="en-GB" sz="1400" b="0" i="0" u="none" strike="noStrike" dirty="0">
                          <a:solidFill>
                            <a:srgbClr val="000000"/>
                          </a:solidFill>
                          <a:latin typeface="Calibri"/>
                        </a:rPr>
                        <a:t> </a:t>
                      </a:r>
                    </a:p>
                  </a:txBody>
                  <a:tcPr marL="0" marR="0" marT="0" marB="0" anchor="b"/>
                </a:tc>
                <a:tc>
                  <a:txBody>
                    <a:bodyPr/>
                    <a:lstStyle/>
                    <a:p>
                      <a:pPr algn="l" fontAlgn="b"/>
                      <a:r>
                        <a:rPr lang="en-GB" sz="1600" b="1" i="0" u="none" strike="noStrike" dirty="0">
                          <a:solidFill>
                            <a:srgbClr val="000000"/>
                          </a:solidFill>
                          <a:latin typeface="Calibri"/>
                        </a:rPr>
                        <a:t>Items</a:t>
                      </a:r>
                    </a:p>
                  </a:txBody>
                  <a:tcPr marL="0" marR="0" marT="0" marB="0" anchor="b"/>
                </a:tc>
                <a:tc>
                  <a:txBody>
                    <a:bodyPr/>
                    <a:lstStyle/>
                    <a:p>
                      <a:pPr algn="l" fontAlgn="b"/>
                      <a:r>
                        <a:rPr lang="en-GB" sz="1600" b="1" i="0" u="none" strike="noStrike" dirty="0">
                          <a:solidFill>
                            <a:srgbClr val="000000"/>
                          </a:solidFill>
                          <a:latin typeface="Calibri"/>
                        </a:rPr>
                        <a:t>IOM</a:t>
                      </a:r>
                    </a:p>
                  </a:txBody>
                  <a:tcPr marL="0" marR="0" marT="0" marB="0" anchor="b"/>
                </a:tc>
                <a:tc>
                  <a:txBody>
                    <a:bodyPr/>
                    <a:lstStyle/>
                    <a:p>
                      <a:pPr algn="l" fontAlgn="b"/>
                      <a:r>
                        <a:rPr lang="en-GB" sz="1600" b="1" i="0" u="none" strike="noStrike" dirty="0">
                          <a:solidFill>
                            <a:srgbClr val="000000"/>
                          </a:solidFill>
                          <a:latin typeface="Calibri"/>
                        </a:rPr>
                        <a:t>IMC</a:t>
                      </a:r>
                    </a:p>
                  </a:txBody>
                  <a:tcPr marL="0" marR="0" marT="0" marB="0" anchor="b"/>
                </a:tc>
                <a:tc>
                  <a:txBody>
                    <a:bodyPr/>
                    <a:lstStyle/>
                    <a:p>
                      <a:pPr algn="l" fontAlgn="b"/>
                      <a:r>
                        <a:rPr lang="en-GB" sz="1600" b="1" i="0" u="none" strike="noStrike" dirty="0">
                          <a:solidFill>
                            <a:srgbClr val="000000"/>
                          </a:solidFill>
                          <a:latin typeface="Calibri"/>
                        </a:rPr>
                        <a:t>IRC</a:t>
                      </a:r>
                    </a:p>
                  </a:txBody>
                  <a:tcPr marL="0" marR="0" marT="0" marB="0" anchor="b"/>
                </a:tc>
                <a:tc>
                  <a:txBody>
                    <a:bodyPr/>
                    <a:lstStyle/>
                    <a:p>
                      <a:pPr algn="l" fontAlgn="b"/>
                      <a:r>
                        <a:rPr lang="en-GB" sz="1600" b="1" i="0" u="none" strike="noStrike" dirty="0">
                          <a:solidFill>
                            <a:srgbClr val="000000"/>
                          </a:solidFill>
                          <a:latin typeface="Calibri"/>
                        </a:rPr>
                        <a:t>SCI</a:t>
                      </a:r>
                    </a:p>
                  </a:txBody>
                  <a:tcPr marL="0" marR="0" marT="0" marB="0" anchor="b"/>
                </a:tc>
                <a:tc>
                  <a:txBody>
                    <a:bodyPr/>
                    <a:lstStyle/>
                    <a:p>
                      <a:pPr algn="l" fontAlgn="b"/>
                      <a:r>
                        <a:rPr lang="en-GB" sz="1600" b="1" i="0" u="none" strike="noStrike" dirty="0">
                          <a:solidFill>
                            <a:srgbClr val="000000"/>
                          </a:solidFill>
                          <a:latin typeface="Calibri"/>
                        </a:rPr>
                        <a:t>ACF</a:t>
                      </a:r>
                    </a:p>
                  </a:txBody>
                  <a:tcPr marL="0" marR="0" marT="0" marB="0" anchor="b"/>
                </a:tc>
                <a:tc>
                  <a:txBody>
                    <a:bodyPr/>
                    <a:lstStyle/>
                    <a:p>
                      <a:pPr algn="l" fontAlgn="b"/>
                      <a:r>
                        <a:rPr lang="en-GB" sz="1600" b="1" i="0" u="none" strike="noStrike" dirty="0">
                          <a:solidFill>
                            <a:srgbClr val="000000"/>
                          </a:solidFill>
                          <a:latin typeface="Calibri"/>
                        </a:rPr>
                        <a:t>Mercy </a:t>
                      </a:r>
                      <a:endParaRPr lang="en-GB" sz="1600" b="1" i="0" u="none" strike="noStrike" dirty="0" smtClean="0">
                        <a:solidFill>
                          <a:srgbClr val="000000"/>
                        </a:solidFill>
                        <a:latin typeface="Calibri"/>
                      </a:endParaRPr>
                    </a:p>
                    <a:p>
                      <a:pPr algn="l" fontAlgn="b"/>
                      <a:r>
                        <a:rPr lang="en-GB" sz="1600" b="1" i="0" u="none" strike="noStrike" dirty="0" smtClean="0">
                          <a:solidFill>
                            <a:srgbClr val="000000"/>
                          </a:solidFill>
                          <a:latin typeface="Calibri"/>
                        </a:rPr>
                        <a:t>Corps</a:t>
                      </a:r>
                      <a:endParaRPr lang="en-GB" sz="1600" b="1" i="0" u="none" strike="noStrike" dirty="0">
                        <a:solidFill>
                          <a:srgbClr val="000000"/>
                        </a:solidFill>
                        <a:latin typeface="Calibri"/>
                      </a:endParaRPr>
                    </a:p>
                  </a:txBody>
                  <a:tcPr marL="0" marR="0" marT="0" marB="0" anchor="b"/>
                </a:tc>
                <a:tc>
                  <a:txBody>
                    <a:bodyPr/>
                    <a:lstStyle/>
                    <a:p>
                      <a:pPr algn="l" fontAlgn="b"/>
                      <a:r>
                        <a:rPr lang="en-GB" sz="1400" b="1" i="0" u="none" strike="noStrike">
                          <a:solidFill>
                            <a:srgbClr val="000000"/>
                          </a:solidFill>
                          <a:latin typeface="Calibri"/>
                        </a:rPr>
                        <a:t>SEMA (Adamawa flood)</a:t>
                      </a:r>
                    </a:p>
                  </a:txBody>
                  <a:tcPr marL="0" marR="0" marT="0" marB="0" anchor="b"/>
                </a:tc>
                <a:tc>
                  <a:txBody>
                    <a:bodyPr/>
                    <a:lstStyle/>
                    <a:p>
                      <a:pPr algn="ctr" fontAlgn="ctr"/>
                      <a:r>
                        <a:rPr lang="en-GB" sz="1400" b="1" i="0" u="none" strike="noStrike" dirty="0">
                          <a:solidFill>
                            <a:srgbClr val="000000"/>
                          </a:solidFill>
                          <a:latin typeface="Calibri"/>
                        </a:rPr>
                        <a:t>Proposed Quantity per HH</a:t>
                      </a:r>
                    </a:p>
                  </a:txBody>
                  <a:tcPr marL="0" marR="0" marT="0" marB="0" anchor="ctr">
                    <a:solidFill>
                      <a:srgbClr val="FFFF00"/>
                    </a:solidFill>
                  </a:tcPr>
                </a:tc>
              </a:tr>
              <a:tr h="403414">
                <a:tc rowSpan="7">
                  <a:txBody>
                    <a:bodyPr/>
                    <a:lstStyle/>
                    <a:p>
                      <a:pPr algn="ctr" fontAlgn="ctr"/>
                      <a:r>
                        <a:rPr lang="en-GB" sz="1600" b="1" i="0" u="none" strike="noStrike" dirty="0">
                          <a:solidFill>
                            <a:srgbClr val="000000"/>
                          </a:solidFill>
                          <a:latin typeface="Calibri"/>
                        </a:rPr>
                        <a:t>Kitchen set</a:t>
                      </a:r>
                    </a:p>
                  </a:txBody>
                  <a:tcPr marL="0" marR="0" marT="0" marB="0" anchor="ctr"/>
                </a:tc>
                <a:tc>
                  <a:txBody>
                    <a:bodyPr/>
                    <a:lstStyle/>
                    <a:p>
                      <a:pPr algn="l" fontAlgn="b"/>
                      <a:r>
                        <a:rPr lang="en-GB" sz="1400" b="1" i="0" u="none" strike="noStrike">
                          <a:solidFill>
                            <a:srgbClr val="000000"/>
                          </a:solidFill>
                          <a:latin typeface="Arial"/>
                        </a:rPr>
                        <a:t>Cooking pot 7L</a:t>
                      </a:r>
                    </a:p>
                  </a:txBody>
                  <a:tcPr marL="0" marR="0" marT="0" marB="0" anchor="b"/>
                </a:tc>
                <a:tc>
                  <a:txBody>
                    <a:bodyPr/>
                    <a:lstStyle/>
                    <a:p>
                      <a:pPr algn="ctr" fontAlgn="b"/>
                      <a:r>
                        <a:rPr lang="en-GB" sz="1400" b="0" i="0" u="none" strike="noStrike" dirty="0">
                          <a:solidFill>
                            <a:srgbClr val="000000"/>
                          </a:solidFill>
                          <a:latin typeface="Calibri"/>
                        </a:rPr>
                        <a:t>1</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ctr"/>
                      <a:r>
                        <a:rPr lang="en-GB" sz="1400" b="1" i="0" u="none" strike="noStrike" dirty="0">
                          <a:solidFill>
                            <a:srgbClr val="000000"/>
                          </a:solidFill>
                          <a:latin typeface="Calibri"/>
                        </a:rPr>
                        <a:t>1</a:t>
                      </a:r>
                    </a:p>
                  </a:txBody>
                  <a:tcPr marL="0" marR="0" marT="0" marB="0" anchor="ctr">
                    <a:solidFill>
                      <a:srgbClr val="FFFF00"/>
                    </a:solidFill>
                  </a:tcPr>
                </a:tc>
              </a:tr>
              <a:tr h="403414">
                <a:tc vMerge="1">
                  <a:txBody>
                    <a:bodyPr/>
                    <a:lstStyle/>
                    <a:p>
                      <a:endParaRPr lang="en-GB"/>
                    </a:p>
                  </a:txBody>
                  <a:tcPr/>
                </a:tc>
                <a:tc>
                  <a:txBody>
                    <a:bodyPr/>
                    <a:lstStyle/>
                    <a:p>
                      <a:pPr algn="l" fontAlgn="b"/>
                      <a:r>
                        <a:rPr lang="en-GB" sz="1400" b="1" i="0" u="none" strike="noStrike">
                          <a:solidFill>
                            <a:srgbClr val="000000"/>
                          </a:solidFill>
                          <a:latin typeface="Arial"/>
                        </a:rPr>
                        <a:t>Cooking pot 5L</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1</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ctr"/>
                      <a:r>
                        <a:rPr lang="en-GB" sz="1400" b="1" i="0" u="none" strike="noStrike" dirty="0">
                          <a:solidFill>
                            <a:srgbClr val="000000"/>
                          </a:solidFill>
                          <a:latin typeface="Calibri"/>
                        </a:rPr>
                        <a:t>1</a:t>
                      </a:r>
                    </a:p>
                  </a:txBody>
                  <a:tcPr marL="0" marR="0" marT="0" marB="0" anchor="ctr">
                    <a:solidFill>
                      <a:srgbClr val="FFFF00"/>
                    </a:solidFill>
                  </a:tcPr>
                </a:tc>
              </a:tr>
              <a:tr h="403414">
                <a:tc vMerge="1">
                  <a:txBody>
                    <a:bodyPr/>
                    <a:lstStyle/>
                    <a:p>
                      <a:endParaRPr lang="en-GB"/>
                    </a:p>
                  </a:txBody>
                  <a:tcPr/>
                </a:tc>
                <a:tc>
                  <a:txBody>
                    <a:bodyPr/>
                    <a:lstStyle/>
                    <a:p>
                      <a:pPr algn="l" fontAlgn="b"/>
                      <a:r>
                        <a:rPr lang="en-GB" sz="1400" b="1" i="0" u="none" strike="noStrike">
                          <a:solidFill>
                            <a:srgbClr val="000000"/>
                          </a:solidFill>
                          <a:latin typeface="Arial"/>
                        </a:rPr>
                        <a:t>Plates</a:t>
                      </a:r>
                    </a:p>
                  </a:txBody>
                  <a:tcPr marL="0" marR="0" marT="0" marB="0" anchor="b"/>
                </a:tc>
                <a:tc>
                  <a:txBody>
                    <a:bodyPr/>
                    <a:lstStyle/>
                    <a:p>
                      <a:pPr algn="ctr" fontAlgn="b"/>
                      <a:r>
                        <a:rPr lang="en-GB" sz="1400" b="0" i="0" u="none" strike="noStrike">
                          <a:solidFill>
                            <a:srgbClr val="000000"/>
                          </a:solidFill>
                          <a:latin typeface="Calibri"/>
                        </a:rPr>
                        <a:t>5</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2</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6</a:t>
                      </a:r>
                    </a:p>
                  </a:txBody>
                  <a:tcPr marL="0" marR="0" marT="0" marB="0" anchor="b"/>
                </a:tc>
                <a:tc>
                  <a:txBody>
                    <a:bodyPr/>
                    <a:lstStyle/>
                    <a:p>
                      <a:pPr algn="ctr" fontAlgn="b"/>
                      <a:r>
                        <a:rPr lang="en-GB" sz="1400" b="0" i="0" u="none" strike="noStrike">
                          <a:solidFill>
                            <a:srgbClr val="000000"/>
                          </a:solidFill>
                          <a:latin typeface="Calibri"/>
                        </a:rPr>
                        <a:t>6</a:t>
                      </a:r>
                    </a:p>
                  </a:txBody>
                  <a:tcPr marL="0" marR="0" marT="0" marB="0" anchor="b"/>
                </a:tc>
                <a:tc>
                  <a:txBody>
                    <a:bodyPr/>
                    <a:lstStyle/>
                    <a:p>
                      <a:pPr algn="ctr" fontAlgn="ctr"/>
                      <a:r>
                        <a:rPr lang="en-GB" sz="1400" b="1" i="0" u="none" strike="noStrike">
                          <a:solidFill>
                            <a:srgbClr val="000000"/>
                          </a:solidFill>
                          <a:latin typeface="Calibri"/>
                        </a:rPr>
                        <a:t>4</a:t>
                      </a:r>
                    </a:p>
                  </a:txBody>
                  <a:tcPr marL="0" marR="0" marT="0" marB="0" anchor="ctr">
                    <a:solidFill>
                      <a:srgbClr val="FFFF00"/>
                    </a:solidFill>
                  </a:tcPr>
                </a:tc>
              </a:tr>
              <a:tr h="403414">
                <a:tc vMerge="1">
                  <a:txBody>
                    <a:bodyPr/>
                    <a:lstStyle/>
                    <a:p>
                      <a:endParaRPr lang="en-GB"/>
                    </a:p>
                  </a:txBody>
                  <a:tcPr/>
                </a:tc>
                <a:tc>
                  <a:txBody>
                    <a:bodyPr/>
                    <a:lstStyle/>
                    <a:p>
                      <a:pPr algn="l" fontAlgn="b"/>
                      <a:r>
                        <a:rPr lang="en-GB" sz="1400" b="1" i="0" u="none" strike="noStrike">
                          <a:solidFill>
                            <a:srgbClr val="000000"/>
                          </a:solidFill>
                          <a:latin typeface="Arial"/>
                        </a:rPr>
                        <a:t>Cup</a:t>
                      </a:r>
                    </a:p>
                  </a:txBody>
                  <a:tcPr marL="0" marR="0" marT="0" marB="0" anchor="b"/>
                </a:tc>
                <a:tc>
                  <a:txBody>
                    <a:bodyPr/>
                    <a:lstStyle/>
                    <a:p>
                      <a:pPr algn="ctr" fontAlgn="b"/>
                      <a:r>
                        <a:rPr lang="en-GB" sz="1400" b="0" i="0" u="none" strike="noStrike">
                          <a:solidFill>
                            <a:srgbClr val="000000"/>
                          </a:solidFill>
                          <a:latin typeface="Calibri"/>
                        </a:rPr>
                        <a:t>5</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2</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6</a:t>
                      </a:r>
                    </a:p>
                  </a:txBody>
                  <a:tcPr marL="0" marR="0" marT="0" marB="0" anchor="b"/>
                </a:tc>
                <a:tc>
                  <a:txBody>
                    <a:bodyPr/>
                    <a:lstStyle/>
                    <a:p>
                      <a:pPr algn="ctr" fontAlgn="b"/>
                      <a:r>
                        <a:rPr lang="en-GB" sz="1400" b="0" i="0" u="none" strike="noStrike">
                          <a:solidFill>
                            <a:srgbClr val="000000"/>
                          </a:solidFill>
                          <a:latin typeface="Calibri"/>
                        </a:rPr>
                        <a:t>6</a:t>
                      </a:r>
                    </a:p>
                  </a:txBody>
                  <a:tcPr marL="0" marR="0" marT="0" marB="0" anchor="b"/>
                </a:tc>
                <a:tc>
                  <a:txBody>
                    <a:bodyPr/>
                    <a:lstStyle/>
                    <a:p>
                      <a:pPr algn="ctr" fontAlgn="ctr"/>
                      <a:r>
                        <a:rPr lang="en-GB" sz="1400" b="1" i="0" u="none" strike="noStrike" dirty="0">
                          <a:solidFill>
                            <a:srgbClr val="000000"/>
                          </a:solidFill>
                          <a:latin typeface="Calibri"/>
                        </a:rPr>
                        <a:t>4</a:t>
                      </a:r>
                    </a:p>
                  </a:txBody>
                  <a:tcPr marL="0" marR="0" marT="0" marB="0" anchor="ctr">
                    <a:solidFill>
                      <a:srgbClr val="FFFF00"/>
                    </a:solidFill>
                  </a:tcPr>
                </a:tc>
              </a:tr>
              <a:tr h="403414">
                <a:tc vMerge="1">
                  <a:txBody>
                    <a:bodyPr/>
                    <a:lstStyle/>
                    <a:p>
                      <a:endParaRPr lang="en-GB"/>
                    </a:p>
                  </a:txBody>
                  <a:tcPr/>
                </a:tc>
                <a:tc>
                  <a:txBody>
                    <a:bodyPr/>
                    <a:lstStyle/>
                    <a:p>
                      <a:pPr algn="l" fontAlgn="b"/>
                      <a:r>
                        <a:rPr lang="en-GB" sz="1400" b="1" i="0" u="none" strike="noStrike">
                          <a:solidFill>
                            <a:srgbClr val="000000"/>
                          </a:solidFill>
                          <a:latin typeface="Arial"/>
                        </a:rPr>
                        <a:t>Table Spoon</a:t>
                      </a:r>
                    </a:p>
                  </a:txBody>
                  <a:tcPr marL="0" marR="0" marT="0" marB="0" anchor="b"/>
                </a:tc>
                <a:tc>
                  <a:txBody>
                    <a:bodyPr/>
                    <a:lstStyle/>
                    <a:p>
                      <a:pPr algn="ctr" fontAlgn="b"/>
                      <a:r>
                        <a:rPr lang="en-GB" sz="1400" b="0" i="0" u="none" strike="noStrike">
                          <a:solidFill>
                            <a:srgbClr val="000000"/>
                          </a:solidFill>
                          <a:latin typeface="Calibri"/>
                        </a:rPr>
                        <a:t>5</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4</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6</a:t>
                      </a:r>
                    </a:p>
                  </a:txBody>
                  <a:tcPr marL="0" marR="0" marT="0" marB="0" anchor="b"/>
                </a:tc>
                <a:tc>
                  <a:txBody>
                    <a:bodyPr/>
                    <a:lstStyle/>
                    <a:p>
                      <a:pPr algn="ctr" fontAlgn="b"/>
                      <a:r>
                        <a:rPr lang="en-GB" sz="1400" b="0" i="0" u="none" strike="noStrike" dirty="0">
                          <a:solidFill>
                            <a:srgbClr val="000000"/>
                          </a:solidFill>
                          <a:latin typeface="Calibri"/>
                        </a:rPr>
                        <a:t>6</a:t>
                      </a:r>
                    </a:p>
                  </a:txBody>
                  <a:tcPr marL="0" marR="0" marT="0" marB="0" anchor="b"/>
                </a:tc>
                <a:tc>
                  <a:txBody>
                    <a:bodyPr/>
                    <a:lstStyle/>
                    <a:p>
                      <a:pPr algn="ctr" fontAlgn="ctr"/>
                      <a:r>
                        <a:rPr lang="en-GB" sz="1400" b="1" i="0" u="none" strike="noStrike" dirty="0">
                          <a:solidFill>
                            <a:srgbClr val="000000"/>
                          </a:solidFill>
                          <a:latin typeface="Calibri"/>
                        </a:rPr>
                        <a:t>4</a:t>
                      </a:r>
                    </a:p>
                  </a:txBody>
                  <a:tcPr marL="0" marR="0" marT="0" marB="0" anchor="ctr">
                    <a:solidFill>
                      <a:srgbClr val="FFFF00"/>
                    </a:solidFill>
                  </a:tcPr>
                </a:tc>
              </a:tr>
              <a:tr h="403414">
                <a:tc vMerge="1">
                  <a:txBody>
                    <a:bodyPr/>
                    <a:lstStyle/>
                    <a:p>
                      <a:endParaRPr lang="en-GB"/>
                    </a:p>
                  </a:txBody>
                  <a:tcPr/>
                </a:tc>
                <a:tc>
                  <a:txBody>
                    <a:bodyPr/>
                    <a:lstStyle/>
                    <a:p>
                      <a:pPr algn="l" fontAlgn="b"/>
                      <a:r>
                        <a:rPr lang="en-GB" sz="1400" b="1" i="0" u="none" strike="noStrike">
                          <a:solidFill>
                            <a:srgbClr val="000000"/>
                          </a:solidFill>
                          <a:latin typeface="Arial"/>
                        </a:rPr>
                        <a:t>Kitchen knife</a:t>
                      </a:r>
                    </a:p>
                  </a:txBody>
                  <a:tcPr marL="0" marR="0" marT="0" marB="0" anchor="b"/>
                </a:tc>
                <a:tc>
                  <a:txBody>
                    <a:bodyPr/>
                    <a:lstStyle/>
                    <a:p>
                      <a:pPr algn="ctr" fontAlgn="b"/>
                      <a:r>
                        <a:rPr lang="en-GB" sz="1400" b="0" i="0" u="none" strike="noStrike" dirty="0">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0</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ctr"/>
                      <a:r>
                        <a:rPr lang="en-GB" sz="1400" b="1" i="0" u="none" strike="noStrike" dirty="0">
                          <a:solidFill>
                            <a:srgbClr val="000000"/>
                          </a:solidFill>
                          <a:latin typeface="Calibri"/>
                        </a:rPr>
                        <a:t>1</a:t>
                      </a:r>
                    </a:p>
                  </a:txBody>
                  <a:tcPr marL="0" marR="0" marT="0" marB="0" anchor="ctr">
                    <a:solidFill>
                      <a:srgbClr val="FFFF00"/>
                    </a:solidFill>
                  </a:tcPr>
                </a:tc>
              </a:tr>
              <a:tr h="403414">
                <a:tc vMerge="1">
                  <a:txBody>
                    <a:bodyPr/>
                    <a:lstStyle/>
                    <a:p>
                      <a:endParaRPr lang="en-GB"/>
                    </a:p>
                  </a:txBody>
                  <a:tcPr/>
                </a:tc>
                <a:tc>
                  <a:txBody>
                    <a:bodyPr/>
                    <a:lstStyle/>
                    <a:p>
                      <a:pPr algn="l" fontAlgn="b"/>
                      <a:r>
                        <a:rPr lang="en-GB" sz="1400" b="1" i="0" u="none" strike="noStrike" dirty="0">
                          <a:solidFill>
                            <a:srgbClr val="000000"/>
                          </a:solidFill>
                          <a:latin typeface="Arial"/>
                        </a:rPr>
                        <a:t>Service Spoon</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1</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ctr"/>
                      <a:r>
                        <a:rPr lang="en-GB" sz="1400" b="1" i="0" u="none" strike="noStrike" dirty="0">
                          <a:solidFill>
                            <a:srgbClr val="000000"/>
                          </a:solidFill>
                          <a:latin typeface="Calibri"/>
                        </a:rPr>
                        <a:t>1</a:t>
                      </a:r>
                    </a:p>
                  </a:txBody>
                  <a:tcPr marL="0" marR="0" marT="0" marB="0" anchor="ctr">
                    <a:solidFill>
                      <a:srgbClr val="FFFF00"/>
                    </a:solidFill>
                  </a:tcPr>
                </a:tc>
              </a:tr>
              <a:tr h="403414">
                <a:tc rowSpan="5">
                  <a:txBody>
                    <a:bodyPr/>
                    <a:lstStyle/>
                    <a:p>
                      <a:pPr algn="ctr" fontAlgn="ctr"/>
                      <a:r>
                        <a:rPr lang="en-GB" sz="1600" b="1" i="0" u="none" strike="noStrike" dirty="0">
                          <a:solidFill>
                            <a:srgbClr val="000000"/>
                          </a:solidFill>
                          <a:latin typeface="Calibri"/>
                        </a:rPr>
                        <a:t>Sleeping</a:t>
                      </a:r>
                    </a:p>
                  </a:txBody>
                  <a:tcPr marL="0" marR="0" marT="0" marB="0" anchor="ctr"/>
                </a:tc>
                <a:tc>
                  <a:txBody>
                    <a:bodyPr/>
                    <a:lstStyle/>
                    <a:p>
                      <a:pPr algn="l" fontAlgn="b"/>
                      <a:r>
                        <a:rPr lang="en-GB" sz="1400" b="1" i="0" u="none" strike="noStrike">
                          <a:solidFill>
                            <a:srgbClr val="000000"/>
                          </a:solidFill>
                          <a:latin typeface="Arial"/>
                        </a:rPr>
                        <a:t>Matress</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3</a:t>
                      </a:r>
                    </a:p>
                  </a:txBody>
                  <a:tcPr marL="0" marR="0" marT="0" marB="0" anchor="b"/>
                </a:tc>
                <a:tc>
                  <a:txBody>
                    <a:bodyPr/>
                    <a:lstStyle/>
                    <a:p>
                      <a:pPr algn="ctr" fontAlgn="b"/>
                      <a:r>
                        <a:rPr lang="en-GB" sz="1400" b="0" i="0" u="none" strike="noStrike" dirty="0">
                          <a:solidFill>
                            <a:srgbClr val="000000"/>
                          </a:solidFill>
                          <a:latin typeface="Calibri"/>
                        </a:rPr>
                        <a:t>1</a:t>
                      </a:r>
                    </a:p>
                  </a:txBody>
                  <a:tcPr marL="0" marR="0" marT="0" marB="0" anchor="b"/>
                </a:tc>
                <a:tc>
                  <a:txBody>
                    <a:bodyPr/>
                    <a:lstStyle/>
                    <a:p>
                      <a:pPr algn="ctr" fontAlgn="ctr"/>
                      <a:endParaRPr lang="en-GB" sz="1400" b="1" i="0" u="none" strike="noStrike" dirty="0">
                        <a:solidFill>
                          <a:srgbClr val="000000"/>
                        </a:solidFill>
                        <a:latin typeface="Calibri"/>
                      </a:endParaRPr>
                    </a:p>
                  </a:txBody>
                  <a:tcPr marL="0" marR="0" marT="0" marB="0" anchor="ctr">
                    <a:solidFill>
                      <a:srgbClr val="FFFF00"/>
                    </a:solidFill>
                  </a:tcPr>
                </a:tc>
              </a:tr>
              <a:tr h="403414">
                <a:tc vMerge="1">
                  <a:txBody>
                    <a:bodyPr/>
                    <a:lstStyle/>
                    <a:p>
                      <a:endParaRPr lang="en-GB"/>
                    </a:p>
                  </a:txBody>
                  <a:tcPr/>
                </a:tc>
                <a:tc>
                  <a:txBody>
                    <a:bodyPr/>
                    <a:lstStyle/>
                    <a:p>
                      <a:pPr algn="l" fontAlgn="b"/>
                      <a:r>
                        <a:rPr lang="en-GB" sz="1400" b="1" i="0" u="none" strike="noStrike">
                          <a:solidFill>
                            <a:srgbClr val="000000"/>
                          </a:solidFill>
                          <a:latin typeface="Arial"/>
                        </a:rPr>
                        <a:t>Synthetic Sleeping Mats</a:t>
                      </a:r>
                    </a:p>
                  </a:txBody>
                  <a:tcPr marL="0" marR="0" marT="0" marB="0" anchor="b"/>
                </a:tc>
                <a:tc>
                  <a:txBody>
                    <a:bodyPr/>
                    <a:lstStyle/>
                    <a:p>
                      <a:pPr algn="ctr" fontAlgn="b"/>
                      <a:r>
                        <a:rPr lang="en-GB" sz="1400" b="0" i="0" u="none" strike="noStrike">
                          <a:solidFill>
                            <a:srgbClr val="000000"/>
                          </a:solidFill>
                          <a:latin typeface="Calibri"/>
                        </a:rPr>
                        <a:t>3</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2</a:t>
                      </a:r>
                    </a:p>
                  </a:txBody>
                  <a:tcPr marL="0" marR="0" marT="0" marB="0" anchor="b"/>
                </a:tc>
                <a:tc>
                  <a:txBody>
                    <a:bodyPr/>
                    <a:lstStyle/>
                    <a:p>
                      <a:pPr algn="ctr" fontAlgn="b"/>
                      <a:r>
                        <a:rPr lang="en-GB" sz="1400" b="0" i="0" u="none" strike="noStrike" dirty="0">
                          <a:solidFill>
                            <a:srgbClr val="000000"/>
                          </a:solidFill>
                          <a:latin typeface="Calibri"/>
                        </a:rPr>
                        <a:t>2</a:t>
                      </a:r>
                    </a:p>
                  </a:txBody>
                  <a:tcPr marL="0" marR="0" marT="0" marB="0" anchor="b"/>
                </a:tc>
                <a:tc>
                  <a:txBody>
                    <a:bodyPr/>
                    <a:lstStyle/>
                    <a:p>
                      <a:pPr algn="ctr" fontAlgn="b"/>
                      <a:r>
                        <a:rPr lang="en-GB" sz="1400" b="0" i="0" u="none" strike="noStrike" dirty="0">
                          <a:solidFill>
                            <a:srgbClr val="000000"/>
                          </a:solidFill>
                          <a:latin typeface="Calibri"/>
                        </a:rPr>
                        <a:t>2</a:t>
                      </a:r>
                    </a:p>
                  </a:txBody>
                  <a:tcPr marL="0" marR="0" marT="0" marB="0" anchor="b"/>
                </a:tc>
                <a:tc>
                  <a:txBody>
                    <a:bodyPr/>
                    <a:lstStyle/>
                    <a:p>
                      <a:pPr algn="ctr" fontAlgn="ctr"/>
                      <a:r>
                        <a:rPr lang="en-GB" sz="1400" b="1" i="0" u="none" strike="noStrike" dirty="0">
                          <a:solidFill>
                            <a:srgbClr val="000000"/>
                          </a:solidFill>
                          <a:latin typeface="Calibri"/>
                        </a:rPr>
                        <a:t>2</a:t>
                      </a:r>
                    </a:p>
                  </a:txBody>
                  <a:tcPr marL="0" marR="0" marT="0" marB="0" anchor="ctr">
                    <a:solidFill>
                      <a:srgbClr val="FFFF00"/>
                    </a:solidFill>
                  </a:tcPr>
                </a:tc>
              </a:tr>
              <a:tr h="403414">
                <a:tc vMerge="1">
                  <a:txBody>
                    <a:bodyPr/>
                    <a:lstStyle/>
                    <a:p>
                      <a:endParaRPr lang="en-GB"/>
                    </a:p>
                  </a:txBody>
                  <a:tcPr/>
                </a:tc>
                <a:tc>
                  <a:txBody>
                    <a:bodyPr/>
                    <a:lstStyle/>
                    <a:p>
                      <a:pPr algn="l" fontAlgn="b"/>
                      <a:r>
                        <a:rPr lang="en-GB" sz="1400" b="1" i="0" u="none" strike="noStrike">
                          <a:solidFill>
                            <a:srgbClr val="000000"/>
                          </a:solidFill>
                          <a:latin typeface="Arial"/>
                        </a:rPr>
                        <a:t>Blankets</a:t>
                      </a:r>
                    </a:p>
                  </a:txBody>
                  <a:tcPr marL="0" marR="0" marT="0" marB="0" anchor="b"/>
                </a:tc>
                <a:tc>
                  <a:txBody>
                    <a:bodyPr/>
                    <a:lstStyle/>
                    <a:p>
                      <a:pPr algn="ctr" fontAlgn="b"/>
                      <a:r>
                        <a:rPr lang="en-GB" sz="1400" b="0" i="0" u="none" strike="noStrike">
                          <a:solidFill>
                            <a:srgbClr val="000000"/>
                          </a:solidFill>
                          <a:latin typeface="Calibri"/>
                        </a:rPr>
                        <a:t>3</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2</a:t>
                      </a:r>
                    </a:p>
                  </a:txBody>
                  <a:tcPr marL="0" marR="0" marT="0" marB="0" anchor="b"/>
                </a:tc>
                <a:tc>
                  <a:txBody>
                    <a:bodyPr/>
                    <a:lstStyle/>
                    <a:p>
                      <a:pPr algn="ctr" fontAlgn="b"/>
                      <a:r>
                        <a:rPr lang="en-GB" sz="1400" b="0" i="0" u="none" strike="noStrike" dirty="0">
                          <a:solidFill>
                            <a:srgbClr val="000000"/>
                          </a:solidFill>
                          <a:latin typeface="Calibri"/>
                        </a:rPr>
                        <a:t>4</a:t>
                      </a:r>
                    </a:p>
                  </a:txBody>
                  <a:tcPr marL="0" marR="0" marT="0" marB="0" anchor="b"/>
                </a:tc>
                <a:tc>
                  <a:txBody>
                    <a:bodyPr/>
                    <a:lstStyle/>
                    <a:p>
                      <a:pPr algn="ctr" fontAlgn="b"/>
                      <a:r>
                        <a:rPr lang="en-GB" sz="1400" b="0" i="0" u="none" strike="noStrike" dirty="0">
                          <a:solidFill>
                            <a:srgbClr val="000000"/>
                          </a:solidFill>
                          <a:latin typeface="Calibri"/>
                        </a:rPr>
                        <a:t>3</a:t>
                      </a:r>
                    </a:p>
                  </a:txBody>
                  <a:tcPr marL="0" marR="0" marT="0" marB="0" anchor="b"/>
                </a:tc>
                <a:tc>
                  <a:txBody>
                    <a:bodyPr/>
                    <a:lstStyle/>
                    <a:p>
                      <a:pPr algn="ctr" fontAlgn="ctr"/>
                      <a:r>
                        <a:rPr lang="en-GB" sz="1400" b="1" i="0" u="none" strike="noStrike" dirty="0">
                          <a:solidFill>
                            <a:srgbClr val="000000"/>
                          </a:solidFill>
                          <a:latin typeface="Calibri"/>
                        </a:rPr>
                        <a:t>3</a:t>
                      </a:r>
                    </a:p>
                  </a:txBody>
                  <a:tcPr marL="0" marR="0" marT="0" marB="0" anchor="ctr">
                    <a:solidFill>
                      <a:srgbClr val="FFFF00"/>
                    </a:solidFill>
                  </a:tcPr>
                </a:tc>
              </a:tr>
              <a:tr h="403414">
                <a:tc vMerge="1">
                  <a:txBody>
                    <a:bodyPr/>
                    <a:lstStyle/>
                    <a:p>
                      <a:endParaRPr lang="en-GB"/>
                    </a:p>
                  </a:txBody>
                  <a:tcPr/>
                </a:tc>
                <a:tc>
                  <a:txBody>
                    <a:bodyPr/>
                    <a:lstStyle/>
                    <a:p>
                      <a:pPr algn="l" fontAlgn="b"/>
                      <a:r>
                        <a:rPr lang="en-GB" sz="1400" b="1" i="0" u="none" strike="noStrike">
                          <a:solidFill>
                            <a:srgbClr val="000000"/>
                          </a:solidFill>
                          <a:latin typeface="Arial"/>
                        </a:rPr>
                        <a:t>Mosquito nets</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2</a:t>
                      </a:r>
                    </a:p>
                  </a:txBody>
                  <a:tcPr marL="0" marR="0" marT="0" marB="0" anchor="b"/>
                </a:tc>
                <a:tc>
                  <a:txBody>
                    <a:bodyPr/>
                    <a:lstStyle/>
                    <a:p>
                      <a:pPr algn="ctr" fontAlgn="b"/>
                      <a:r>
                        <a:rPr lang="en-GB" sz="1400" b="0" i="0" u="none" strike="noStrike">
                          <a:solidFill>
                            <a:srgbClr val="000000"/>
                          </a:solidFill>
                          <a:latin typeface="Calibri"/>
                        </a:rPr>
                        <a:t>2</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3</a:t>
                      </a:r>
                    </a:p>
                  </a:txBody>
                  <a:tcPr marL="0" marR="0" marT="0" marB="0" anchor="b"/>
                </a:tc>
                <a:tc>
                  <a:txBody>
                    <a:bodyPr/>
                    <a:lstStyle/>
                    <a:p>
                      <a:pPr algn="ctr" fontAlgn="b"/>
                      <a:r>
                        <a:rPr lang="en-GB" sz="1400" b="1" i="0" u="none" strike="noStrike" dirty="0">
                          <a:solidFill>
                            <a:srgbClr val="000000"/>
                          </a:solidFill>
                          <a:latin typeface="Calibri"/>
                        </a:rPr>
                        <a:t>3</a:t>
                      </a:r>
                    </a:p>
                  </a:txBody>
                  <a:tcPr marL="0" marR="0" marT="0" marB="0" anchor="b">
                    <a:solidFill>
                      <a:srgbClr val="FFFF00"/>
                    </a:solidFill>
                  </a:tcPr>
                </a:tc>
              </a:tr>
              <a:tr h="478429">
                <a:tc vMerge="1">
                  <a:txBody>
                    <a:bodyPr/>
                    <a:lstStyle/>
                    <a:p>
                      <a:endParaRPr lang="en-GB"/>
                    </a:p>
                  </a:txBody>
                  <a:tcPr/>
                </a:tc>
                <a:tc>
                  <a:txBody>
                    <a:bodyPr/>
                    <a:lstStyle/>
                    <a:p>
                      <a:pPr algn="l" fontAlgn="b"/>
                      <a:r>
                        <a:rPr lang="en-GB" sz="1400" b="1" i="0" u="none" strike="noStrike" dirty="0">
                          <a:solidFill>
                            <a:srgbClr val="000000"/>
                          </a:solidFill>
                          <a:latin typeface="Arial"/>
                        </a:rPr>
                        <a:t>Solar lights/flashlight?</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1" i="0" u="none" strike="noStrike" dirty="0">
                          <a:solidFill>
                            <a:srgbClr val="000000"/>
                          </a:solidFill>
                          <a:latin typeface="Calibri"/>
                        </a:rPr>
                        <a:t> </a:t>
                      </a:r>
                    </a:p>
                  </a:txBody>
                  <a:tcPr marL="0" marR="0" marT="0" marB="0" anchor="b">
                    <a:solidFill>
                      <a:srgbClr val="FFFF00"/>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85720" y="285728"/>
          <a:ext cx="8572563" cy="6268556"/>
        </p:xfrm>
        <a:graphic>
          <a:graphicData uri="http://schemas.openxmlformats.org/drawingml/2006/table">
            <a:tbl>
              <a:tblPr firstRow="1" bandRow="1">
                <a:tableStyleId>{5C22544A-7EE6-4342-B048-85BDC9FD1C3A}</a:tableStyleId>
              </a:tblPr>
              <a:tblGrid>
                <a:gridCol w="944435"/>
                <a:gridCol w="1961519"/>
                <a:gridCol w="653840"/>
                <a:gridCol w="653840"/>
                <a:gridCol w="653840"/>
                <a:gridCol w="653840"/>
                <a:gridCol w="653840"/>
                <a:gridCol w="653840"/>
                <a:gridCol w="886313"/>
                <a:gridCol w="857256"/>
              </a:tblGrid>
              <a:tr h="573714">
                <a:tc>
                  <a:txBody>
                    <a:bodyPr/>
                    <a:lstStyle/>
                    <a:p>
                      <a:pPr algn="l" fontAlgn="b"/>
                      <a:r>
                        <a:rPr lang="en-GB" sz="1400" b="0" i="0" u="none" strike="noStrike" dirty="0">
                          <a:solidFill>
                            <a:srgbClr val="000000"/>
                          </a:solidFill>
                          <a:latin typeface="Calibri"/>
                        </a:rPr>
                        <a:t> </a:t>
                      </a:r>
                    </a:p>
                  </a:txBody>
                  <a:tcPr marL="0" marR="0" marT="0" marB="0" anchor="b"/>
                </a:tc>
                <a:tc>
                  <a:txBody>
                    <a:bodyPr/>
                    <a:lstStyle/>
                    <a:p>
                      <a:pPr algn="l" fontAlgn="b"/>
                      <a:r>
                        <a:rPr lang="en-GB" sz="1600" b="1" i="0" u="none" strike="noStrike" dirty="0">
                          <a:solidFill>
                            <a:srgbClr val="000000"/>
                          </a:solidFill>
                          <a:latin typeface="Calibri"/>
                        </a:rPr>
                        <a:t>Items</a:t>
                      </a:r>
                    </a:p>
                  </a:txBody>
                  <a:tcPr marL="0" marR="0" marT="0" marB="0" anchor="b"/>
                </a:tc>
                <a:tc>
                  <a:txBody>
                    <a:bodyPr/>
                    <a:lstStyle/>
                    <a:p>
                      <a:pPr algn="ctr" fontAlgn="b"/>
                      <a:r>
                        <a:rPr lang="en-GB" sz="1600" b="1" i="0" u="none" strike="noStrike" dirty="0">
                          <a:solidFill>
                            <a:srgbClr val="000000"/>
                          </a:solidFill>
                          <a:latin typeface="Calibri"/>
                        </a:rPr>
                        <a:t>IOM</a:t>
                      </a:r>
                    </a:p>
                  </a:txBody>
                  <a:tcPr marL="0" marR="0" marT="0" marB="0" anchor="b"/>
                </a:tc>
                <a:tc>
                  <a:txBody>
                    <a:bodyPr/>
                    <a:lstStyle/>
                    <a:p>
                      <a:pPr algn="ctr" fontAlgn="b"/>
                      <a:r>
                        <a:rPr lang="en-GB" sz="1600" b="1" i="0" u="none" strike="noStrike" dirty="0">
                          <a:solidFill>
                            <a:srgbClr val="000000"/>
                          </a:solidFill>
                          <a:latin typeface="Calibri"/>
                        </a:rPr>
                        <a:t>IMC</a:t>
                      </a:r>
                    </a:p>
                  </a:txBody>
                  <a:tcPr marL="0" marR="0" marT="0" marB="0" anchor="b"/>
                </a:tc>
                <a:tc>
                  <a:txBody>
                    <a:bodyPr/>
                    <a:lstStyle/>
                    <a:p>
                      <a:pPr algn="ctr" fontAlgn="b"/>
                      <a:r>
                        <a:rPr lang="en-GB" sz="1600" b="1" i="0" u="none" strike="noStrike" dirty="0">
                          <a:solidFill>
                            <a:srgbClr val="000000"/>
                          </a:solidFill>
                          <a:latin typeface="Calibri"/>
                        </a:rPr>
                        <a:t>IRC</a:t>
                      </a:r>
                    </a:p>
                  </a:txBody>
                  <a:tcPr marL="0" marR="0" marT="0" marB="0" anchor="b"/>
                </a:tc>
                <a:tc>
                  <a:txBody>
                    <a:bodyPr/>
                    <a:lstStyle/>
                    <a:p>
                      <a:pPr algn="ctr" fontAlgn="b"/>
                      <a:r>
                        <a:rPr lang="en-GB" sz="1600" b="1" i="0" u="none" strike="noStrike" dirty="0">
                          <a:solidFill>
                            <a:srgbClr val="000000"/>
                          </a:solidFill>
                          <a:latin typeface="Calibri"/>
                        </a:rPr>
                        <a:t>SCI</a:t>
                      </a:r>
                    </a:p>
                  </a:txBody>
                  <a:tcPr marL="0" marR="0" marT="0" marB="0" anchor="b"/>
                </a:tc>
                <a:tc>
                  <a:txBody>
                    <a:bodyPr/>
                    <a:lstStyle/>
                    <a:p>
                      <a:pPr algn="ctr" fontAlgn="b"/>
                      <a:r>
                        <a:rPr lang="en-GB" sz="1600" b="1" i="0" u="none" strike="noStrike" dirty="0">
                          <a:solidFill>
                            <a:srgbClr val="000000"/>
                          </a:solidFill>
                          <a:latin typeface="Calibri"/>
                        </a:rPr>
                        <a:t>ACF</a:t>
                      </a:r>
                    </a:p>
                  </a:txBody>
                  <a:tcPr marL="0" marR="0" marT="0" marB="0" anchor="b"/>
                </a:tc>
                <a:tc>
                  <a:txBody>
                    <a:bodyPr/>
                    <a:lstStyle/>
                    <a:p>
                      <a:pPr algn="ctr" fontAlgn="b"/>
                      <a:r>
                        <a:rPr lang="en-GB" sz="1600" b="1" i="0" u="none" strike="noStrike" dirty="0">
                          <a:solidFill>
                            <a:srgbClr val="000000"/>
                          </a:solidFill>
                          <a:latin typeface="Calibri"/>
                        </a:rPr>
                        <a:t>Mercy Corps</a:t>
                      </a:r>
                    </a:p>
                  </a:txBody>
                  <a:tcPr marL="0" marR="0" marT="0" marB="0" anchor="b"/>
                </a:tc>
                <a:tc>
                  <a:txBody>
                    <a:bodyPr/>
                    <a:lstStyle/>
                    <a:p>
                      <a:pPr algn="ctr" fontAlgn="b"/>
                      <a:r>
                        <a:rPr lang="en-GB" sz="1400" b="1" i="0" u="none" strike="noStrike" dirty="0">
                          <a:solidFill>
                            <a:srgbClr val="000000"/>
                          </a:solidFill>
                          <a:latin typeface="Calibri"/>
                        </a:rPr>
                        <a:t>SEMA (Adamawa flood)</a:t>
                      </a:r>
                    </a:p>
                  </a:txBody>
                  <a:tcPr marL="0" marR="0" marT="0" marB="0" anchor="b"/>
                </a:tc>
                <a:tc>
                  <a:txBody>
                    <a:bodyPr/>
                    <a:lstStyle/>
                    <a:p>
                      <a:pPr algn="ctr" fontAlgn="ctr"/>
                      <a:r>
                        <a:rPr lang="en-GB" sz="1400" b="1" i="0" u="none" strike="noStrike" dirty="0">
                          <a:solidFill>
                            <a:srgbClr val="000000"/>
                          </a:solidFill>
                          <a:latin typeface="Calibri"/>
                        </a:rPr>
                        <a:t>Proposed Quantity per HH</a:t>
                      </a:r>
                    </a:p>
                  </a:txBody>
                  <a:tcPr marL="0" marR="0" marT="0" marB="0" anchor="ctr">
                    <a:solidFill>
                      <a:srgbClr val="FFFF00"/>
                    </a:solidFill>
                  </a:tcPr>
                </a:tc>
              </a:tr>
              <a:tr h="423042">
                <a:tc rowSpan="9">
                  <a:txBody>
                    <a:bodyPr/>
                    <a:lstStyle/>
                    <a:p>
                      <a:pPr algn="ctr" fontAlgn="ctr"/>
                      <a:r>
                        <a:rPr lang="en-GB" sz="1600" b="1" i="0" u="none" strike="noStrike" dirty="0">
                          <a:solidFill>
                            <a:srgbClr val="000000"/>
                          </a:solidFill>
                          <a:latin typeface="Calibri"/>
                        </a:rPr>
                        <a:t>Water and hygiene</a:t>
                      </a:r>
                    </a:p>
                  </a:txBody>
                  <a:tcPr marL="0" marR="0" marT="0" marB="0" anchor="ctr"/>
                </a:tc>
                <a:tc>
                  <a:txBody>
                    <a:bodyPr/>
                    <a:lstStyle/>
                    <a:p>
                      <a:pPr algn="l" fontAlgn="b"/>
                      <a:r>
                        <a:rPr lang="en-GB" sz="1400" b="1" i="0" u="none" strike="noStrike">
                          <a:solidFill>
                            <a:srgbClr val="000000"/>
                          </a:solidFill>
                          <a:latin typeface="Arial"/>
                        </a:rPr>
                        <a:t>20L Jerrican</a:t>
                      </a:r>
                    </a:p>
                  </a:txBody>
                  <a:tcPr marL="0" marR="0" marT="0" marB="0" anchor="b"/>
                </a:tc>
                <a:tc>
                  <a:txBody>
                    <a:bodyPr/>
                    <a:lstStyle/>
                    <a:p>
                      <a:pPr algn="ctr" fontAlgn="b"/>
                      <a:r>
                        <a:rPr lang="en-GB" sz="1400" b="0" i="0" u="none" strike="noStrike">
                          <a:solidFill>
                            <a:srgbClr val="000000"/>
                          </a:solidFill>
                          <a:latin typeface="Calibri"/>
                        </a:rPr>
                        <a:t>2</a:t>
                      </a:r>
                    </a:p>
                  </a:txBody>
                  <a:tcPr marL="0" marR="0" marT="0" marB="0" anchor="b"/>
                </a:tc>
                <a:tc>
                  <a:txBody>
                    <a:bodyPr/>
                    <a:lstStyle/>
                    <a:p>
                      <a:pPr algn="ctr" fontAlgn="b"/>
                      <a:r>
                        <a:rPr lang="en-GB" sz="1400" b="0" i="0" u="none" strike="noStrike" dirty="0">
                          <a:solidFill>
                            <a:srgbClr val="000000"/>
                          </a:solidFill>
                          <a:latin typeface="Calibri"/>
                        </a:rPr>
                        <a:t>2</a:t>
                      </a:r>
                    </a:p>
                  </a:txBody>
                  <a:tcPr marL="0" marR="0" marT="0" marB="0" anchor="b"/>
                </a:tc>
                <a:tc>
                  <a:txBody>
                    <a:bodyPr/>
                    <a:lstStyle/>
                    <a:p>
                      <a:pPr algn="ctr" fontAlgn="b"/>
                      <a:r>
                        <a:rPr lang="en-GB" sz="1400" b="0" i="0" u="none" strike="noStrike" dirty="0">
                          <a:solidFill>
                            <a:srgbClr val="000000"/>
                          </a:solidFill>
                          <a:latin typeface="Calibri"/>
                        </a:rPr>
                        <a:t>1</a:t>
                      </a:r>
                    </a:p>
                  </a:txBody>
                  <a:tcPr marL="0" marR="0" marT="0" marB="0" anchor="b"/>
                </a:tc>
                <a:tc>
                  <a:txBody>
                    <a:bodyPr/>
                    <a:lstStyle/>
                    <a:p>
                      <a:pPr algn="ctr" fontAlgn="b"/>
                      <a:r>
                        <a:rPr lang="en-GB" sz="1400" b="0" i="0" u="none" strike="noStrike" dirty="0">
                          <a:solidFill>
                            <a:srgbClr val="000000"/>
                          </a:solidFill>
                          <a:latin typeface="Calibri"/>
                        </a:rPr>
                        <a:t>1</a:t>
                      </a:r>
                    </a:p>
                  </a:txBody>
                  <a:tcPr marL="0" marR="0" marT="0" marB="0" anchor="b"/>
                </a:tc>
                <a:tc>
                  <a:txBody>
                    <a:bodyPr/>
                    <a:lstStyle/>
                    <a:p>
                      <a:pPr algn="ctr" fontAlgn="b"/>
                      <a:r>
                        <a:rPr lang="en-GB" sz="1400" b="0" i="0" u="none" strike="noStrike" dirty="0">
                          <a:solidFill>
                            <a:srgbClr val="000000"/>
                          </a:solidFill>
                          <a:latin typeface="Calibri"/>
                        </a:rPr>
                        <a:t>2</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2</a:t>
                      </a:r>
                    </a:p>
                  </a:txBody>
                  <a:tcPr marL="0" marR="0" marT="0" marB="0" anchor="b"/>
                </a:tc>
                <a:tc>
                  <a:txBody>
                    <a:bodyPr/>
                    <a:lstStyle/>
                    <a:p>
                      <a:pPr algn="ctr" fontAlgn="ctr"/>
                      <a:r>
                        <a:rPr lang="en-GB" sz="1400" b="1" i="0" u="none" strike="noStrike" dirty="0" smtClean="0">
                          <a:solidFill>
                            <a:srgbClr val="000000"/>
                          </a:solidFill>
                          <a:latin typeface="Calibri"/>
                        </a:rPr>
                        <a:t>1</a:t>
                      </a:r>
                      <a:endParaRPr lang="en-GB" sz="1400" b="1" i="0" u="none" strike="noStrike" dirty="0">
                        <a:solidFill>
                          <a:srgbClr val="000000"/>
                        </a:solidFill>
                        <a:latin typeface="Calibri"/>
                      </a:endParaRPr>
                    </a:p>
                  </a:txBody>
                  <a:tcPr marL="0" marR="0" marT="0" marB="0" anchor="ctr">
                    <a:solidFill>
                      <a:srgbClr val="FFFF00"/>
                    </a:solidFill>
                  </a:tcPr>
                </a:tc>
              </a:tr>
              <a:tr h="423042">
                <a:tc vMerge="1">
                  <a:txBody>
                    <a:bodyPr/>
                    <a:lstStyle/>
                    <a:p>
                      <a:endParaRPr lang="en-GB"/>
                    </a:p>
                  </a:txBody>
                  <a:tcPr/>
                </a:tc>
                <a:tc>
                  <a:txBody>
                    <a:bodyPr/>
                    <a:lstStyle/>
                    <a:p>
                      <a:pPr algn="l" fontAlgn="b"/>
                      <a:r>
                        <a:rPr lang="en-GB" sz="1400" b="1" i="0" u="none" strike="noStrike">
                          <a:solidFill>
                            <a:srgbClr val="000000"/>
                          </a:solidFill>
                          <a:latin typeface="Arial"/>
                        </a:rPr>
                        <a:t>10L Jerrican</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2</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ctr"/>
                      <a:r>
                        <a:rPr lang="en-GB" sz="1400" b="1" i="0" u="none" strike="noStrike">
                          <a:solidFill>
                            <a:srgbClr val="000000"/>
                          </a:solidFill>
                          <a:latin typeface="Calibri"/>
                        </a:rPr>
                        <a:t> </a:t>
                      </a:r>
                    </a:p>
                  </a:txBody>
                  <a:tcPr marL="0" marR="0" marT="0" marB="0" anchor="ctr">
                    <a:solidFill>
                      <a:srgbClr val="FFFF00"/>
                    </a:solidFill>
                  </a:tcPr>
                </a:tc>
              </a:tr>
              <a:tr h="423042">
                <a:tc vMerge="1">
                  <a:txBody>
                    <a:bodyPr/>
                    <a:lstStyle/>
                    <a:p>
                      <a:endParaRPr lang="en-GB"/>
                    </a:p>
                  </a:txBody>
                  <a:tcPr/>
                </a:tc>
                <a:tc>
                  <a:txBody>
                    <a:bodyPr/>
                    <a:lstStyle/>
                    <a:p>
                      <a:pPr algn="l" fontAlgn="b"/>
                      <a:r>
                        <a:rPr lang="en-GB" sz="1400" b="1" i="0" u="none" strike="noStrike">
                          <a:solidFill>
                            <a:srgbClr val="000000"/>
                          </a:solidFill>
                          <a:latin typeface="Arial"/>
                        </a:rPr>
                        <a:t>20L Bucket</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2</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2</a:t>
                      </a:r>
                    </a:p>
                  </a:txBody>
                  <a:tcPr marL="0" marR="0" marT="0" marB="0" anchor="b"/>
                </a:tc>
                <a:tc>
                  <a:txBody>
                    <a:bodyPr/>
                    <a:lstStyle/>
                    <a:p>
                      <a:pPr algn="ctr" fontAlgn="ctr"/>
                      <a:r>
                        <a:rPr lang="en-GB" sz="1400" b="1" i="0" u="none" strike="noStrike" dirty="0">
                          <a:solidFill>
                            <a:srgbClr val="000000"/>
                          </a:solidFill>
                          <a:latin typeface="Calibri"/>
                        </a:rPr>
                        <a:t>1</a:t>
                      </a:r>
                    </a:p>
                  </a:txBody>
                  <a:tcPr marL="0" marR="0" marT="0" marB="0" anchor="ctr">
                    <a:solidFill>
                      <a:srgbClr val="FFFF00"/>
                    </a:solidFill>
                  </a:tcPr>
                </a:tc>
              </a:tr>
              <a:tr h="423042">
                <a:tc vMerge="1">
                  <a:txBody>
                    <a:bodyPr/>
                    <a:lstStyle/>
                    <a:p>
                      <a:endParaRPr lang="en-GB"/>
                    </a:p>
                  </a:txBody>
                  <a:tcPr/>
                </a:tc>
                <a:tc>
                  <a:txBody>
                    <a:bodyPr/>
                    <a:lstStyle/>
                    <a:p>
                      <a:pPr algn="l" fontAlgn="b"/>
                      <a:r>
                        <a:rPr lang="en-GB" sz="1400" b="1" i="0" u="none" strike="noStrike">
                          <a:solidFill>
                            <a:srgbClr val="000000"/>
                          </a:solidFill>
                          <a:latin typeface="Arial"/>
                        </a:rPr>
                        <a:t>10L Bowl</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ctr"/>
                      <a:r>
                        <a:rPr lang="en-GB" sz="1400" b="1" i="0" u="none" strike="noStrike" dirty="0">
                          <a:solidFill>
                            <a:srgbClr val="000000"/>
                          </a:solidFill>
                          <a:latin typeface="Calibri"/>
                        </a:rPr>
                        <a:t> </a:t>
                      </a:r>
                    </a:p>
                  </a:txBody>
                  <a:tcPr marL="0" marR="0" marT="0" marB="0" anchor="ctr">
                    <a:solidFill>
                      <a:srgbClr val="FFFF00"/>
                    </a:solidFill>
                  </a:tcPr>
                </a:tc>
              </a:tr>
              <a:tr h="423042">
                <a:tc vMerge="1">
                  <a:txBody>
                    <a:bodyPr/>
                    <a:lstStyle/>
                    <a:p>
                      <a:endParaRPr lang="en-GB"/>
                    </a:p>
                  </a:txBody>
                  <a:tcPr/>
                </a:tc>
                <a:tc>
                  <a:txBody>
                    <a:bodyPr/>
                    <a:lstStyle/>
                    <a:p>
                      <a:pPr algn="l" fontAlgn="b"/>
                      <a:endParaRPr lang="en-GB" sz="1400" b="1" i="0" u="none" strike="noStrike" dirty="0" smtClean="0">
                        <a:solidFill>
                          <a:srgbClr val="000000"/>
                        </a:solidFill>
                        <a:latin typeface="Arial"/>
                      </a:endParaRPr>
                    </a:p>
                    <a:p>
                      <a:pPr algn="l" fontAlgn="b"/>
                      <a:r>
                        <a:rPr lang="en-GB" sz="1400" b="1" i="0" u="none" strike="noStrike" dirty="0" smtClean="0">
                          <a:solidFill>
                            <a:srgbClr val="000000"/>
                          </a:solidFill>
                          <a:latin typeface="Arial"/>
                        </a:rPr>
                        <a:t>Kettle </a:t>
                      </a:r>
                      <a:r>
                        <a:rPr lang="en-GB" sz="1400" b="1" i="0" u="none" strike="noStrike" dirty="0">
                          <a:solidFill>
                            <a:srgbClr val="000000"/>
                          </a:solidFill>
                          <a:latin typeface="Arial"/>
                        </a:rPr>
                        <a:t>for hand washing</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ctr"/>
                      <a:endParaRPr lang="en-GB" sz="1400" b="1" i="0" u="none" strike="noStrike" dirty="0">
                        <a:solidFill>
                          <a:srgbClr val="000000"/>
                        </a:solidFill>
                        <a:latin typeface="Calibri"/>
                      </a:endParaRPr>
                    </a:p>
                  </a:txBody>
                  <a:tcPr marL="0" marR="0" marT="0" marB="0" anchor="ctr">
                    <a:solidFill>
                      <a:srgbClr val="FFFF00"/>
                    </a:solidFill>
                  </a:tcPr>
                </a:tc>
              </a:tr>
              <a:tr h="312866">
                <a:tc vMerge="1">
                  <a:txBody>
                    <a:bodyPr/>
                    <a:lstStyle/>
                    <a:p>
                      <a:endParaRPr lang="en-GB"/>
                    </a:p>
                  </a:txBody>
                  <a:tcPr/>
                </a:tc>
                <a:tc>
                  <a:txBody>
                    <a:bodyPr/>
                    <a:lstStyle/>
                    <a:p>
                      <a:pPr algn="l" fontAlgn="b"/>
                      <a:r>
                        <a:rPr lang="en-GB" sz="1400" b="1" i="0" u="none" strike="noStrike">
                          <a:solidFill>
                            <a:srgbClr val="000000"/>
                          </a:solidFill>
                          <a:latin typeface="Arial"/>
                        </a:rPr>
                        <a:t>Laundry soap (bars)</a:t>
                      </a:r>
                    </a:p>
                  </a:txBody>
                  <a:tcPr marL="0" marR="0" marT="0" marB="0" anchor="b"/>
                </a:tc>
                <a:tc>
                  <a:txBody>
                    <a:bodyPr/>
                    <a:lstStyle/>
                    <a:p>
                      <a:pPr algn="ctr" fontAlgn="b"/>
                      <a:r>
                        <a:rPr lang="en-GB" sz="1400" b="0" i="0" u="none" strike="noStrike">
                          <a:solidFill>
                            <a:srgbClr val="000000"/>
                          </a:solidFill>
                          <a:latin typeface="Calibri"/>
                        </a:rPr>
                        <a:t>7</a:t>
                      </a:r>
                    </a:p>
                  </a:txBody>
                  <a:tcPr marL="0" marR="0" marT="0" marB="0" anchor="b"/>
                </a:tc>
                <a:tc>
                  <a:txBody>
                    <a:bodyPr/>
                    <a:lstStyle/>
                    <a:p>
                      <a:pPr algn="ctr" fontAlgn="b"/>
                      <a:r>
                        <a:rPr lang="en-GB" sz="1400" b="0" i="0" u="none" strike="noStrike">
                          <a:solidFill>
                            <a:srgbClr val="000000"/>
                          </a:solidFill>
                          <a:latin typeface="Calibri"/>
                        </a:rPr>
                        <a:t>4</a:t>
                      </a:r>
                    </a:p>
                  </a:txBody>
                  <a:tcPr marL="0" marR="0" marT="0" marB="0" anchor="b"/>
                </a:tc>
                <a:tc>
                  <a:txBody>
                    <a:bodyPr/>
                    <a:lstStyle/>
                    <a:p>
                      <a:pPr algn="ctr" fontAlgn="b"/>
                      <a:r>
                        <a:rPr lang="en-GB" sz="1400" b="0" i="0" u="none" strike="noStrike">
                          <a:solidFill>
                            <a:srgbClr val="000000"/>
                          </a:solidFill>
                          <a:latin typeface="Calibri"/>
                        </a:rPr>
                        <a:t>10</a:t>
                      </a:r>
                    </a:p>
                  </a:txBody>
                  <a:tcPr marL="0" marR="0" marT="0" marB="0" anchor="b"/>
                </a:tc>
                <a:tc>
                  <a:txBody>
                    <a:bodyPr/>
                    <a:lstStyle/>
                    <a:p>
                      <a:pPr algn="ctr" fontAlgn="b"/>
                      <a:r>
                        <a:rPr lang="en-GB" sz="1400" b="0" i="0" u="none" strike="noStrike">
                          <a:solidFill>
                            <a:srgbClr val="000000"/>
                          </a:solidFill>
                          <a:latin typeface="Calibri"/>
                        </a:rPr>
                        <a:t>3</a:t>
                      </a:r>
                    </a:p>
                  </a:txBody>
                  <a:tcPr marL="0" marR="0" marT="0" marB="0" anchor="b"/>
                </a:tc>
                <a:tc>
                  <a:txBody>
                    <a:bodyPr/>
                    <a:lstStyle/>
                    <a:p>
                      <a:pPr algn="ctr" fontAlgn="b"/>
                      <a:r>
                        <a:rPr lang="en-GB" sz="1400" b="0" i="0" u="none" strike="noStrike">
                          <a:solidFill>
                            <a:srgbClr val="000000"/>
                          </a:solidFill>
                          <a:latin typeface="Calibri"/>
                        </a:rPr>
                        <a:t>7</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ctr"/>
                      <a:r>
                        <a:rPr lang="en-GB" sz="1400" b="1" i="0" u="none" strike="noStrike" dirty="0">
                          <a:solidFill>
                            <a:srgbClr val="000000"/>
                          </a:solidFill>
                          <a:latin typeface="Calibri"/>
                        </a:rPr>
                        <a:t>7</a:t>
                      </a:r>
                    </a:p>
                  </a:txBody>
                  <a:tcPr marL="0" marR="0" marT="0" marB="0" anchor="ctr">
                    <a:solidFill>
                      <a:srgbClr val="FFFF00"/>
                    </a:solidFill>
                  </a:tcPr>
                </a:tc>
              </a:tr>
              <a:tr h="423042">
                <a:tc vMerge="1">
                  <a:txBody>
                    <a:bodyPr/>
                    <a:lstStyle/>
                    <a:p>
                      <a:endParaRPr lang="en-GB"/>
                    </a:p>
                  </a:txBody>
                  <a:tcPr/>
                </a:tc>
                <a:tc>
                  <a:txBody>
                    <a:bodyPr/>
                    <a:lstStyle/>
                    <a:p>
                      <a:pPr algn="l" fontAlgn="b"/>
                      <a:endParaRPr lang="en-GB" sz="1400" b="1" i="0" u="none" strike="noStrike" dirty="0" smtClean="0">
                        <a:solidFill>
                          <a:srgbClr val="000000"/>
                        </a:solidFill>
                        <a:latin typeface="Arial"/>
                      </a:endParaRPr>
                    </a:p>
                    <a:p>
                      <a:pPr algn="l" fontAlgn="b"/>
                      <a:r>
                        <a:rPr lang="en-GB" sz="1400" b="1" i="0" u="none" strike="noStrike" dirty="0" smtClean="0">
                          <a:solidFill>
                            <a:srgbClr val="000000"/>
                          </a:solidFill>
                          <a:latin typeface="Arial"/>
                        </a:rPr>
                        <a:t>Bathing </a:t>
                      </a:r>
                      <a:r>
                        <a:rPr lang="en-GB" sz="1400" b="1" i="0" u="none" strike="noStrike" dirty="0">
                          <a:solidFill>
                            <a:srgbClr val="000000"/>
                          </a:solidFill>
                          <a:latin typeface="Arial"/>
                        </a:rPr>
                        <a:t>Soap (</a:t>
                      </a:r>
                      <a:r>
                        <a:rPr lang="en-GB" sz="1400" b="1" i="0" u="none" strike="noStrike" dirty="0" smtClean="0">
                          <a:solidFill>
                            <a:srgbClr val="000000"/>
                          </a:solidFill>
                          <a:latin typeface="Arial"/>
                        </a:rPr>
                        <a:t>250gms</a:t>
                      </a:r>
                      <a:r>
                        <a:rPr lang="en-GB" sz="1400" b="1" i="0" u="none" strike="noStrike" dirty="0">
                          <a:solidFill>
                            <a:srgbClr val="000000"/>
                          </a:solidFill>
                          <a:latin typeface="Arial"/>
                        </a:rPr>
                        <a:t>)</a:t>
                      </a:r>
                    </a:p>
                  </a:txBody>
                  <a:tcPr marL="0" marR="0" marT="0" marB="0" anchor="b"/>
                </a:tc>
                <a:tc>
                  <a:txBody>
                    <a:bodyPr/>
                    <a:lstStyle/>
                    <a:p>
                      <a:pPr algn="ctr" fontAlgn="b"/>
                      <a:r>
                        <a:rPr lang="en-GB" sz="1400" b="0" i="0" u="none" strike="noStrike">
                          <a:solidFill>
                            <a:srgbClr val="000000"/>
                          </a:solidFill>
                          <a:latin typeface="Calibri"/>
                        </a:rPr>
                        <a:t>7</a:t>
                      </a:r>
                    </a:p>
                  </a:txBody>
                  <a:tcPr marL="0" marR="0" marT="0" marB="0" anchor="b"/>
                </a:tc>
                <a:tc>
                  <a:txBody>
                    <a:bodyPr/>
                    <a:lstStyle/>
                    <a:p>
                      <a:pPr algn="ctr" fontAlgn="b"/>
                      <a:r>
                        <a:rPr lang="en-GB" sz="1400" b="0" i="0" u="none" strike="noStrike">
                          <a:solidFill>
                            <a:srgbClr val="000000"/>
                          </a:solidFill>
                          <a:latin typeface="Calibri"/>
                        </a:rPr>
                        <a:t>4</a:t>
                      </a:r>
                    </a:p>
                  </a:txBody>
                  <a:tcPr marL="0" marR="0" marT="0" marB="0" anchor="b"/>
                </a:tc>
                <a:tc>
                  <a:txBody>
                    <a:bodyPr/>
                    <a:lstStyle/>
                    <a:p>
                      <a:pPr algn="ctr" fontAlgn="b"/>
                      <a:r>
                        <a:rPr lang="en-GB" sz="1400" b="0" i="0" u="none" strike="noStrike">
                          <a:solidFill>
                            <a:srgbClr val="000000"/>
                          </a:solidFill>
                          <a:latin typeface="Calibri"/>
                        </a:rPr>
                        <a:t>10</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7</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1" i="0" u="none" strike="noStrike" dirty="0">
                          <a:solidFill>
                            <a:srgbClr val="000000"/>
                          </a:solidFill>
                          <a:latin typeface="Calibri"/>
                        </a:rPr>
                        <a:t>7</a:t>
                      </a:r>
                    </a:p>
                  </a:txBody>
                  <a:tcPr marL="0" marR="0" marT="0" marB="0" anchor="b">
                    <a:solidFill>
                      <a:srgbClr val="FFFF00"/>
                    </a:solidFill>
                  </a:tcPr>
                </a:tc>
              </a:tr>
              <a:tr h="677550">
                <a:tc vMerge="1">
                  <a:txBody>
                    <a:bodyPr/>
                    <a:lstStyle/>
                    <a:p>
                      <a:endParaRPr lang="en-GB"/>
                    </a:p>
                  </a:txBody>
                  <a:tcPr/>
                </a:tc>
                <a:tc>
                  <a:txBody>
                    <a:bodyPr/>
                    <a:lstStyle/>
                    <a:p>
                      <a:pPr algn="l" fontAlgn="b"/>
                      <a:endParaRPr lang="en-GB" sz="1400" b="1" i="0" u="none" strike="noStrike" dirty="0" smtClean="0">
                        <a:solidFill>
                          <a:srgbClr val="000000"/>
                        </a:solidFill>
                        <a:latin typeface="Arial"/>
                      </a:endParaRPr>
                    </a:p>
                    <a:p>
                      <a:pPr algn="l" fontAlgn="b"/>
                      <a:r>
                        <a:rPr lang="en-GB" sz="1400" b="1" i="0" u="none" strike="noStrike" dirty="0" smtClean="0">
                          <a:solidFill>
                            <a:srgbClr val="000000"/>
                          </a:solidFill>
                          <a:latin typeface="Arial"/>
                        </a:rPr>
                        <a:t>Absorbent </a:t>
                      </a:r>
                      <a:r>
                        <a:rPr lang="en-GB" sz="1400" b="1" i="0" u="none" strike="noStrike" dirty="0">
                          <a:solidFill>
                            <a:srgbClr val="000000"/>
                          </a:solidFill>
                          <a:latin typeface="Arial"/>
                        </a:rPr>
                        <a:t>cloth for sanitary purpose (1x2m) </a:t>
                      </a:r>
                      <a:r>
                        <a:rPr lang="en-GB" sz="1400" b="1" i="0" u="none" strike="noStrike" dirty="0" smtClean="0">
                          <a:solidFill>
                            <a:srgbClr val="000000"/>
                          </a:solidFill>
                          <a:latin typeface="Arial"/>
                        </a:rPr>
                        <a:t>reusable</a:t>
                      </a:r>
                      <a:endParaRPr lang="en-GB" sz="1400" b="1" i="0" u="none" strike="noStrike" dirty="0">
                        <a:solidFill>
                          <a:srgbClr val="000000"/>
                        </a:solidFill>
                        <a:latin typeface="Arial"/>
                      </a:endParaRP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1</a:t>
                      </a:r>
                    </a:p>
                  </a:txBody>
                  <a:tcPr marL="0" marR="0" marT="0" marB="0" anchor="b"/>
                </a:tc>
                <a:tc>
                  <a:txBody>
                    <a:bodyPr/>
                    <a:lstStyle/>
                    <a:p>
                      <a:pPr algn="ctr" fontAlgn="b"/>
                      <a:r>
                        <a:rPr lang="en-GB" sz="1400" b="0" i="0" u="none" strike="noStrike">
                          <a:solidFill>
                            <a:srgbClr val="000000"/>
                          </a:solidFill>
                          <a:latin typeface="Calibri"/>
                        </a:rPr>
                        <a:t>0</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2</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1" i="0" u="none" strike="noStrike" dirty="0">
                          <a:solidFill>
                            <a:srgbClr val="000000"/>
                          </a:solidFill>
                          <a:latin typeface="Calibri"/>
                        </a:rPr>
                        <a:t>1</a:t>
                      </a:r>
                    </a:p>
                  </a:txBody>
                  <a:tcPr marL="0" marR="0" marT="0" marB="0" anchor="b">
                    <a:solidFill>
                      <a:srgbClr val="FFFF00"/>
                    </a:solidFill>
                  </a:tcPr>
                </a:tc>
              </a:tr>
              <a:tr h="469403">
                <a:tc vMerge="1">
                  <a:txBody>
                    <a:bodyPr/>
                    <a:lstStyle/>
                    <a:p>
                      <a:endParaRPr lang="en-GB"/>
                    </a:p>
                  </a:txBody>
                  <a:tcPr/>
                </a:tc>
                <a:tc>
                  <a:txBody>
                    <a:bodyPr/>
                    <a:lstStyle/>
                    <a:p>
                      <a:pPr algn="l" fontAlgn="b"/>
                      <a:endParaRPr lang="en-GB" sz="1400" b="1" i="0" u="none" strike="noStrike" dirty="0" smtClean="0">
                        <a:solidFill>
                          <a:srgbClr val="000000"/>
                        </a:solidFill>
                        <a:latin typeface="Arial"/>
                      </a:endParaRPr>
                    </a:p>
                    <a:p>
                      <a:pPr algn="l" fontAlgn="b"/>
                      <a:r>
                        <a:rPr lang="en-GB" sz="1400" b="1" i="0" u="none" strike="noStrike" dirty="0" err="1" smtClean="0">
                          <a:solidFill>
                            <a:srgbClr val="000000"/>
                          </a:solidFill>
                          <a:latin typeface="Arial"/>
                        </a:rPr>
                        <a:t>Aquatabs</a:t>
                      </a:r>
                      <a:r>
                        <a:rPr lang="en-GB" sz="1400" b="1" i="0" u="none" strike="noStrike" dirty="0" smtClean="0">
                          <a:solidFill>
                            <a:srgbClr val="000000"/>
                          </a:solidFill>
                          <a:latin typeface="Arial"/>
                        </a:rPr>
                        <a:t> </a:t>
                      </a:r>
                      <a:r>
                        <a:rPr lang="en-GB" sz="1400" b="1" i="0" u="none" strike="noStrike" dirty="0">
                          <a:solidFill>
                            <a:srgbClr val="000000"/>
                          </a:solidFill>
                          <a:latin typeface="Arial"/>
                        </a:rPr>
                        <a:t>water purifier (</a:t>
                      </a:r>
                      <a:r>
                        <a:rPr lang="en-GB" sz="1400" b="1" i="0" u="none" strike="noStrike" dirty="0" err="1">
                          <a:solidFill>
                            <a:srgbClr val="000000"/>
                          </a:solidFill>
                          <a:latin typeface="Arial"/>
                        </a:rPr>
                        <a:t>sackets</a:t>
                      </a:r>
                      <a:r>
                        <a:rPr lang="en-GB" sz="1400" b="1" i="0" u="none" strike="noStrike" dirty="0">
                          <a:solidFill>
                            <a:srgbClr val="000000"/>
                          </a:solidFill>
                          <a:latin typeface="Arial"/>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250</a:t>
                      </a:r>
                    </a:p>
                  </a:txBody>
                  <a:tcPr marL="0" marR="0" marT="0" marB="0" anchor="b"/>
                </a:tc>
                <a:tc>
                  <a:txBody>
                    <a:bodyPr/>
                    <a:lstStyle/>
                    <a:p>
                      <a:pPr algn="ctr" fontAlgn="b"/>
                      <a:r>
                        <a:rPr lang="en-GB" sz="1400" b="0" i="0" u="none" strike="noStrike">
                          <a:solidFill>
                            <a:srgbClr val="000000"/>
                          </a:solidFill>
                          <a:latin typeface="Calibri"/>
                        </a:rPr>
                        <a:t>0</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105</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1" i="0" u="none" strike="noStrike" dirty="0">
                          <a:solidFill>
                            <a:srgbClr val="000000"/>
                          </a:solidFill>
                          <a:latin typeface="Calibri"/>
                        </a:rPr>
                        <a:t> </a:t>
                      </a:r>
                    </a:p>
                  </a:txBody>
                  <a:tcPr marL="0" marR="0" marT="0" marB="0" anchor="b">
                    <a:solidFill>
                      <a:srgbClr val="FFFF00"/>
                    </a:solidFill>
                  </a:tcPr>
                </a:tc>
              </a:tr>
              <a:tr h="423042">
                <a:tc>
                  <a:txBody>
                    <a:bodyPr/>
                    <a:lstStyle/>
                    <a:p>
                      <a:pPr algn="ctr" fontAlgn="ctr"/>
                      <a:r>
                        <a:rPr lang="en-GB" sz="1600" b="1" i="0" u="none" strike="noStrike" dirty="0">
                          <a:solidFill>
                            <a:srgbClr val="000000"/>
                          </a:solidFill>
                          <a:latin typeface="Calibri"/>
                        </a:rPr>
                        <a:t>Clothing</a:t>
                      </a:r>
                    </a:p>
                  </a:txBody>
                  <a:tcPr marL="0" marR="0" marT="0" marB="0" anchor="ctr"/>
                </a:tc>
                <a:tc>
                  <a:txBody>
                    <a:bodyPr/>
                    <a:lstStyle/>
                    <a:p>
                      <a:pPr algn="l" fontAlgn="b"/>
                      <a:endParaRPr lang="en-GB" sz="1400" b="1" i="0" u="none" strike="noStrike" dirty="0" smtClean="0">
                        <a:solidFill>
                          <a:srgbClr val="000000"/>
                        </a:solidFill>
                        <a:latin typeface="Arial"/>
                      </a:endParaRPr>
                    </a:p>
                    <a:p>
                      <a:pPr algn="l" fontAlgn="b"/>
                      <a:r>
                        <a:rPr lang="en-GB" sz="1400" b="1" i="0" u="none" strike="noStrike" dirty="0" smtClean="0">
                          <a:solidFill>
                            <a:srgbClr val="000000"/>
                          </a:solidFill>
                          <a:latin typeface="Arial"/>
                        </a:rPr>
                        <a:t>Length </a:t>
                      </a:r>
                      <a:r>
                        <a:rPr lang="en-GB" sz="1400" b="1" i="0" u="none" strike="noStrike" dirty="0">
                          <a:solidFill>
                            <a:srgbClr val="000000"/>
                          </a:solidFill>
                          <a:latin typeface="Arial"/>
                        </a:rPr>
                        <a:t>of cloth/kanga?</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1" i="0" u="none" strike="noStrike" dirty="0">
                          <a:solidFill>
                            <a:srgbClr val="000000"/>
                          </a:solidFill>
                          <a:latin typeface="Calibri"/>
                        </a:rPr>
                        <a:t> </a:t>
                      </a:r>
                    </a:p>
                  </a:txBody>
                  <a:tcPr marL="0" marR="0" marT="0" marB="0" anchor="b">
                    <a:solidFill>
                      <a:srgbClr val="FFFF00"/>
                    </a:solidFill>
                  </a:tcPr>
                </a:tc>
              </a:tr>
              <a:tr h="423042">
                <a:tc>
                  <a:txBody>
                    <a:bodyPr/>
                    <a:lstStyle/>
                    <a:p>
                      <a:pPr algn="ctr" fontAlgn="ctr"/>
                      <a:r>
                        <a:rPr lang="en-GB" sz="1600" b="1" i="0" u="none" strike="noStrike" dirty="0">
                          <a:solidFill>
                            <a:srgbClr val="000000"/>
                          </a:solidFill>
                          <a:latin typeface="Calibri"/>
                        </a:rPr>
                        <a:t>Packing</a:t>
                      </a:r>
                    </a:p>
                  </a:txBody>
                  <a:tcPr marL="0" marR="0" marT="0" marB="0" anchor="ctr"/>
                </a:tc>
                <a:tc>
                  <a:txBody>
                    <a:bodyPr/>
                    <a:lstStyle/>
                    <a:p>
                      <a:pPr algn="l" fontAlgn="b"/>
                      <a:r>
                        <a:rPr lang="en-GB" sz="1400" b="1" i="0" u="none" strike="noStrike">
                          <a:solidFill>
                            <a:srgbClr val="000000"/>
                          </a:solidFill>
                          <a:latin typeface="Arial"/>
                        </a:rPr>
                        <a:t> </a:t>
                      </a:r>
                    </a:p>
                  </a:txBody>
                  <a:tcPr marL="0" marR="0" marT="0" marB="0" anchor="b"/>
                </a:tc>
                <a:tc>
                  <a:txBody>
                    <a:bodyPr/>
                    <a:lstStyle/>
                    <a:p>
                      <a:pPr algn="ctr" fontAlgn="b"/>
                      <a:r>
                        <a:rPr lang="en-GB" sz="1400" b="0" i="0" u="none" strike="noStrike">
                          <a:solidFill>
                            <a:srgbClr val="000000"/>
                          </a:solidFill>
                          <a:latin typeface="Calibri"/>
                        </a:rPr>
                        <a:t>box</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a:solidFill>
                            <a:srgbClr val="000000"/>
                          </a:solidFill>
                          <a:latin typeface="Calibri"/>
                        </a:rPr>
                        <a:t> </a:t>
                      </a:r>
                    </a:p>
                  </a:txBody>
                  <a:tcPr marL="0" marR="0" marT="0" marB="0" anchor="b"/>
                </a:tc>
                <a:tc>
                  <a:txBody>
                    <a:bodyPr/>
                    <a:lstStyle/>
                    <a:p>
                      <a:pPr algn="ctr" fontAlgn="b"/>
                      <a:r>
                        <a:rPr lang="en-GB" sz="1400" b="0" i="0" u="none" strike="noStrike" dirty="0">
                          <a:solidFill>
                            <a:srgbClr val="000000"/>
                          </a:solidFill>
                          <a:latin typeface="Calibri"/>
                        </a:rPr>
                        <a:t>sack</a:t>
                      </a:r>
                    </a:p>
                  </a:txBody>
                  <a:tcPr marL="0" marR="0" marT="0" marB="0" anchor="b"/>
                </a:tc>
                <a:tc>
                  <a:txBody>
                    <a:bodyPr/>
                    <a:lstStyle/>
                    <a:p>
                      <a:pPr algn="ctr" fontAlgn="b"/>
                      <a:r>
                        <a:rPr lang="en-GB" sz="1400" b="0" i="0" u="none" strike="noStrike" dirty="0">
                          <a:solidFill>
                            <a:srgbClr val="000000"/>
                          </a:solidFill>
                          <a:latin typeface="Calibri"/>
                        </a:rPr>
                        <a:t> </a:t>
                      </a:r>
                    </a:p>
                  </a:txBody>
                  <a:tcPr marL="0" marR="0" marT="0" marB="0" anchor="b"/>
                </a:tc>
                <a:tc>
                  <a:txBody>
                    <a:bodyPr/>
                    <a:lstStyle/>
                    <a:p>
                      <a:pPr algn="ctr" fontAlgn="b"/>
                      <a:r>
                        <a:rPr lang="en-GB" sz="1400" b="1" i="0" u="none" strike="noStrike" dirty="0">
                          <a:solidFill>
                            <a:srgbClr val="000000"/>
                          </a:solidFill>
                          <a:latin typeface="Calibri"/>
                        </a:rPr>
                        <a:t>1</a:t>
                      </a:r>
                    </a:p>
                  </a:txBody>
                  <a:tcPr marL="0" marR="0" marT="0" marB="0" anchor="b">
                    <a:solidFill>
                      <a:srgbClr val="FFFF00"/>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srcRect/>
          <a:stretch>
            <a:fillRect/>
          </a:stretch>
        </p:blipFill>
        <p:spPr bwMode="auto">
          <a:xfrm>
            <a:off x="1000100" y="214290"/>
            <a:ext cx="7219950" cy="27908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143240" y="3071810"/>
            <a:ext cx="5757856" cy="3584306"/>
          </a:xfrm>
          <a:prstGeom prst="rect">
            <a:avLst/>
          </a:prstGeom>
          <a:noFill/>
          <a:ln w="9525">
            <a:noFill/>
            <a:miter lim="800000"/>
            <a:headEnd/>
            <a:tailEnd/>
          </a:ln>
          <a:effectLst/>
        </p:spPr>
      </p:pic>
      <p:sp>
        <p:nvSpPr>
          <p:cNvPr id="6" name="TextBox 5"/>
          <p:cNvSpPr txBox="1"/>
          <p:nvPr/>
        </p:nvSpPr>
        <p:spPr>
          <a:xfrm>
            <a:off x="214282" y="3286124"/>
            <a:ext cx="2928958" cy="2862322"/>
          </a:xfrm>
          <a:prstGeom prst="rect">
            <a:avLst/>
          </a:prstGeom>
          <a:noFill/>
        </p:spPr>
        <p:txBody>
          <a:bodyPr wrap="square" rtlCol="0">
            <a:spAutoFit/>
          </a:bodyPr>
          <a:lstStyle/>
          <a:p>
            <a:r>
              <a:rPr lang="en-GB" sz="2000" b="1" dirty="0" smtClean="0"/>
              <a:t>Respondents stated they would have found mattresses, clothes, medicine, cash and food more useful.</a:t>
            </a:r>
          </a:p>
          <a:p>
            <a:endParaRPr lang="en-GB" sz="2000" dirty="0"/>
          </a:p>
          <a:p>
            <a:r>
              <a:rPr lang="en-GB" sz="2000" dirty="0" smtClean="0"/>
              <a:t>- </a:t>
            </a:r>
            <a:r>
              <a:rPr lang="en-GB" sz="2000" i="1" dirty="0" smtClean="0"/>
              <a:t>ACF, Post-Distribution Monitoring Report, </a:t>
            </a:r>
            <a:r>
              <a:rPr lang="en-GB" sz="2000" i="1" dirty="0" err="1" smtClean="0"/>
              <a:t>Yobe</a:t>
            </a:r>
            <a:r>
              <a:rPr lang="en-GB" sz="2000" i="1" dirty="0" smtClean="0"/>
              <a:t>, September 2015</a:t>
            </a:r>
            <a:endParaRPr lang="en-GB" sz="20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t>Basic Emergency Shelter</a:t>
            </a:r>
            <a:endParaRPr lang="en-GB" sz="2400" b="1" dirty="0"/>
          </a:p>
        </p:txBody>
      </p:sp>
      <p:sp>
        <p:nvSpPr>
          <p:cNvPr id="3" name="Content Placeholder 2"/>
          <p:cNvSpPr>
            <a:spLocks noGrp="1"/>
          </p:cNvSpPr>
          <p:nvPr>
            <p:ph idx="1"/>
          </p:nvPr>
        </p:nvSpPr>
        <p:spPr>
          <a:xfrm>
            <a:off x="457200" y="1428737"/>
            <a:ext cx="8229600" cy="2428891"/>
          </a:xfrm>
        </p:spPr>
        <p:txBody>
          <a:bodyPr>
            <a:normAutofit fontScale="85000" lnSpcReduction="10000"/>
          </a:bodyPr>
          <a:lstStyle/>
          <a:p>
            <a:pPr>
              <a:buFontTx/>
              <a:buChar char="-"/>
            </a:pPr>
            <a:r>
              <a:rPr lang="en-GB" sz="2400" dirty="0" smtClean="0"/>
              <a:t>For use when </a:t>
            </a:r>
            <a:r>
              <a:rPr lang="en-GB" sz="2400" b="1" dirty="0" smtClean="0"/>
              <a:t>land use or access is insecure</a:t>
            </a:r>
            <a:r>
              <a:rPr lang="en-GB" sz="2400" dirty="0" smtClean="0"/>
              <a:t>, and/or </a:t>
            </a:r>
            <a:r>
              <a:rPr lang="en-GB" sz="2400" b="1" dirty="0" smtClean="0"/>
              <a:t>movement likely to remain fluid</a:t>
            </a:r>
          </a:p>
          <a:p>
            <a:pPr>
              <a:buFontTx/>
              <a:buChar char="-"/>
            </a:pPr>
            <a:r>
              <a:rPr lang="en-GB" sz="2400" dirty="0" smtClean="0"/>
              <a:t>Distributions of </a:t>
            </a:r>
            <a:r>
              <a:rPr lang="en-GB" sz="2400" b="1" dirty="0" smtClean="0"/>
              <a:t>basic material kits (plastic sheets, rope, poles) and tools </a:t>
            </a:r>
            <a:r>
              <a:rPr lang="en-GB" sz="2400" dirty="0" smtClean="0"/>
              <a:t>to provide essential protection from the elements</a:t>
            </a:r>
          </a:p>
          <a:p>
            <a:pPr>
              <a:buFontTx/>
              <a:buChar char="-"/>
            </a:pPr>
            <a:r>
              <a:rPr lang="en-GB" sz="2400" b="1" dirty="0" smtClean="0"/>
              <a:t>Basic emergency shelter will remain the core element of the emergency shelter response</a:t>
            </a:r>
            <a:r>
              <a:rPr lang="en-GB" sz="2400" dirty="0" smtClean="0"/>
              <a:t>, considering scale, cost and access</a:t>
            </a:r>
          </a:p>
          <a:p>
            <a:pPr>
              <a:buFontTx/>
              <a:buChar char="-"/>
            </a:pPr>
            <a:r>
              <a:rPr lang="en-GB" sz="2400" dirty="0" smtClean="0"/>
              <a:t>Items selected for distribution must be based on assessment findings</a:t>
            </a:r>
          </a:p>
          <a:p>
            <a:pPr>
              <a:buFontTx/>
              <a:buChar char="-"/>
            </a:pPr>
            <a:endParaRPr lang="en-GB" sz="2400" b="1" dirty="0" smtClean="0"/>
          </a:p>
        </p:txBody>
      </p:sp>
      <p:sp>
        <p:nvSpPr>
          <p:cNvPr id="4" name="TextBox 3"/>
          <p:cNvSpPr txBox="1"/>
          <p:nvPr/>
        </p:nvSpPr>
        <p:spPr>
          <a:xfrm>
            <a:off x="500034" y="4143380"/>
            <a:ext cx="8215370" cy="461665"/>
          </a:xfrm>
          <a:prstGeom prst="rect">
            <a:avLst/>
          </a:prstGeom>
          <a:noFill/>
        </p:spPr>
        <p:txBody>
          <a:bodyPr wrap="square" rtlCol="0">
            <a:spAutoFit/>
          </a:bodyPr>
          <a:lstStyle/>
          <a:p>
            <a:pPr algn="ctr"/>
            <a:r>
              <a:rPr lang="en-GB" sz="2400" b="1" dirty="0" smtClean="0"/>
              <a:t>Shelter Repair</a:t>
            </a:r>
            <a:endParaRPr lang="en-GB" sz="2400" b="1" dirty="0"/>
          </a:p>
        </p:txBody>
      </p:sp>
      <p:sp>
        <p:nvSpPr>
          <p:cNvPr id="5" name="TextBox 4"/>
          <p:cNvSpPr txBox="1"/>
          <p:nvPr/>
        </p:nvSpPr>
        <p:spPr>
          <a:xfrm>
            <a:off x="642910" y="4714884"/>
            <a:ext cx="8001056" cy="1015663"/>
          </a:xfrm>
          <a:prstGeom prst="rect">
            <a:avLst/>
          </a:prstGeom>
          <a:noFill/>
        </p:spPr>
        <p:txBody>
          <a:bodyPr wrap="square" rtlCol="0">
            <a:spAutoFit/>
          </a:bodyPr>
          <a:lstStyle/>
          <a:p>
            <a:r>
              <a:rPr lang="en-GB" sz="2000" dirty="0" smtClean="0"/>
              <a:t>- For use in </a:t>
            </a:r>
            <a:r>
              <a:rPr lang="en-GB" sz="2000" b="1" dirty="0" smtClean="0"/>
              <a:t>host communities</a:t>
            </a:r>
            <a:r>
              <a:rPr lang="en-GB" sz="2000" dirty="0" smtClean="0"/>
              <a:t>, where </a:t>
            </a:r>
            <a:r>
              <a:rPr lang="en-GB" sz="2000" b="1" dirty="0" smtClean="0"/>
              <a:t>shelter is inadequate</a:t>
            </a:r>
            <a:r>
              <a:rPr lang="en-GB" sz="2000" dirty="0" smtClean="0"/>
              <a:t>. Items specific to shelter repair needs to be based on detailed assessment. Technical support to be provided. </a:t>
            </a:r>
            <a:endParaRPr lang="en-GB"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nvPr>
        </p:nvGraphicFramePr>
        <p:xfrm>
          <a:off x="357158" y="571480"/>
          <a:ext cx="8572559" cy="5692234"/>
        </p:xfrm>
        <a:graphic>
          <a:graphicData uri="http://schemas.openxmlformats.org/drawingml/2006/table">
            <a:tbl>
              <a:tblPr firstRow="1" bandRow="1">
                <a:tableStyleId>{5C22544A-7EE6-4342-B048-85BDC9FD1C3A}</a:tableStyleId>
              </a:tblPr>
              <a:tblGrid>
                <a:gridCol w="4881599"/>
                <a:gridCol w="1230320"/>
                <a:gridCol w="1230320"/>
                <a:gridCol w="1230320"/>
              </a:tblGrid>
              <a:tr h="682387">
                <a:tc>
                  <a:txBody>
                    <a:bodyPr/>
                    <a:lstStyle/>
                    <a:p>
                      <a:pPr algn="l" fontAlgn="b"/>
                      <a:r>
                        <a:rPr lang="en-GB" sz="1600" b="1" i="0" u="none" strike="noStrike" dirty="0">
                          <a:solidFill>
                            <a:schemeClr val="bg1"/>
                          </a:solidFill>
                          <a:latin typeface="Calibri"/>
                        </a:rPr>
                        <a:t>Items</a:t>
                      </a:r>
                    </a:p>
                  </a:txBody>
                  <a:tcPr marL="0" marR="0" marT="0" marB="0" anchor="b"/>
                </a:tc>
                <a:tc>
                  <a:txBody>
                    <a:bodyPr/>
                    <a:lstStyle/>
                    <a:p>
                      <a:pPr algn="ctr" fontAlgn="b"/>
                      <a:r>
                        <a:rPr lang="en-GB" sz="1600" b="1" i="0" u="none" strike="noStrike" dirty="0">
                          <a:solidFill>
                            <a:schemeClr val="bg1"/>
                          </a:solidFill>
                          <a:latin typeface="Calibri"/>
                        </a:rPr>
                        <a:t>IOM</a:t>
                      </a:r>
                    </a:p>
                  </a:txBody>
                  <a:tcPr marL="0" marR="0" marT="0" marB="0" anchor="b"/>
                </a:tc>
                <a:tc>
                  <a:txBody>
                    <a:bodyPr/>
                    <a:lstStyle/>
                    <a:p>
                      <a:pPr algn="ctr" fontAlgn="b"/>
                      <a:r>
                        <a:rPr lang="en-GB" sz="1600" b="1" i="0" u="none" strike="noStrike" dirty="0">
                          <a:solidFill>
                            <a:schemeClr val="bg1"/>
                          </a:solidFill>
                          <a:latin typeface="Calibri"/>
                        </a:rPr>
                        <a:t>ACF</a:t>
                      </a:r>
                    </a:p>
                  </a:txBody>
                  <a:tcPr marL="0" marR="0" marT="0" marB="0" anchor="b"/>
                </a:tc>
                <a:tc>
                  <a:txBody>
                    <a:bodyPr/>
                    <a:lstStyle/>
                    <a:p>
                      <a:pPr algn="ctr" fontAlgn="ctr"/>
                      <a:r>
                        <a:rPr lang="en-GB" sz="1600" b="1" i="0" u="none" strike="noStrike" dirty="0">
                          <a:solidFill>
                            <a:srgbClr val="000000"/>
                          </a:solidFill>
                          <a:latin typeface="Calibri"/>
                        </a:rPr>
                        <a:t> </a:t>
                      </a:r>
                      <a:r>
                        <a:rPr lang="en-GB" sz="1600" b="1" i="0" u="none" strike="noStrike" dirty="0" smtClean="0">
                          <a:solidFill>
                            <a:srgbClr val="000000"/>
                          </a:solidFill>
                          <a:latin typeface="Calibri"/>
                        </a:rPr>
                        <a:t>Proposed quantity per HH</a:t>
                      </a:r>
                      <a:endParaRPr lang="en-GB" sz="1600" b="1" i="0" u="none" strike="noStrike" dirty="0">
                        <a:solidFill>
                          <a:srgbClr val="000000"/>
                        </a:solidFill>
                        <a:latin typeface="Calibri"/>
                      </a:endParaRPr>
                    </a:p>
                  </a:txBody>
                  <a:tcPr marL="0" marR="0" marT="0" marB="0" anchor="ctr">
                    <a:solidFill>
                      <a:srgbClr val="FFFF00"/>
                    </a:solidFill>
                  </a:tcPr>
                </a:tc>
              </a:tr>
              <a:tr h="368753">
                <a:tc>
                  <a:txBody>
                    <a:bodyPr/>
                    <a:lstStyle/>
                    <a:p>
                      <a:pPr algn="l" fontAlgn="b"/>
                      <a:r>
                        <a:rPr lang="en-GB" sz="1600" b="1" i="0" u="none" strike="noStrike" dirty="0">
                          <a:solidFill>
                            <a:srgbClr val="000000"/>
                          </a:solidFill>
                          <a:latin typeface="Arial"/>
                        </a:rPr>
                        <a:t>Plastic sheet (size 4mx5m), 4kg</a:t>
                      </a:r>
                    </a:p>
                  </a:txBody>
                  <a:tcPr marL="0" marR="0" marT="0" marB="0" anchor="b"/>
                </a:tc>
                <a:tc>
                  <a:txBody>
                    <a:bodyPr/>
                    <a:lstStyle/>
                    <a:p>
                      <a:pPr algn="ctr" fontAlgn="ctr"/>
                      <a:r>
                        <a:rPr lang="en-GB" sz="1600" b="0" i="0" u="none" strike="noStrike" dirty="0">
                          <a:solidFill>
                            <a:srgbClr val="000000"/>
                          </a:solidFill>
                          <a:latin typeface="Calibri"/>
                        </a:rPr>
                        <a:t>2</a:t>
                      </a:r>
                    </a:p>
                  </a:txBody>
                  <a:tcPr marL="0" marR="0" marT="0" marB="0" anchor="ctr"/>
                </a:tc>
                <a:tc>
                  <a:txBody>
                    <a:bodyPr/>
                    <a:lstStyle/>
                    <a:p>
                      <a:pPr algn="ctr" fontAlgn="ctr"/>
                      <a:r>
                        <a:rPr lang="en-GB" sz="1600" b="0" i="0" u="none" strike="noStrike" dirty="0">
                          <a:solidFill>
                            <a:srgbClr val="000000"/>
                          </a:solidFill>
                          <a:latin typeface="Calibri"/>
                        </a:rPr>
                        <a:t>2</a:t>
                      </a:r>
                    </a:p>
                  </a:txBody>
                  <a:tcPr marL="0" marR="0" marT="0" marB="0" anchor="ctr"/>
                </a:tc>
                <a:tc>
                  <a:txBody>
                    <a:bodyPr/>
                    <a:lstStyle/>
                    <a:p>
                      <a:pPr algn="ctr" fontAlgn="ctr"/>
                      <a:r>
                        <a:rPr lang="en-GB" sz="1600" b="0" i="0" u="none" strike="noStrike" dirty="0">
                          <a:solidFill>
                            <a:srgbClr val="000000"/>
                          </a:solidFill>
                          <a:latin typeface="Calibri"/>
                        </a:rPr>
                        <a:t>2</a:t>
                      </a:r>
                    </a:p>
                  </a:txBody>
                  <a:tcPr marL="0" marR="0" marT="0" marB="0" anchor="ctr">
                    <a:solidFill>
                      <a:srgbClr val="FFFF00"/>
                    </a:solidFill>
                  </a:tcPr>
                </a:tc>
              </a:tr>
              <a:tr h="368753">
                <a:tc>
                  <a:txBody>
                    <a:bodyPr/>
                    <a:lstStyle/>
                    <a:p>
                      <a:pPr algn="l" fontAlgn="b"/>
                      <a:r>
                        <a:rPr lang="en-GB" sz="1600" b="1" i="0" u="none" strike="noStrike" dirty="0">
                          <a:solidFill>
                            <a:srgbClr val="000000"/>
                          </a:solidFill>
                          <a:latin typeface="Arial"/>
                        </a:rPr>
                        <a:t>Rope (10mm with </a:t>
                      </a:r>
                      <a:r>
                        <a:rPr lang="en-GB" sz="1600" b="1" i="0" u="none" strike="noStrike" dirty="0">
                          <a:solidFill>
                            <a:srgbClr val="FF0000"/>
                          </a:solidFill>
                          <a:latin typeface="Arial"/>
                        </a:rPr>
                        <a:t>20 meter</a:t>
                      </a:r>
                      <a:r>
                        <a:rPr lang="en-GB" sz="1600" b="1" i="0" u="none" strike="noStrike" dirty="0">
                          <a:solidFill>
                            <a:srgbClr val="000000"/>
                          </a:solidFill>
                          <a:latin typeface="Arial"/>
                        </a:rPr>
                        <a:t> long)</a:t>
                      </a:r>
                    </a:p>
                  </a:txBody>
                  <a:tcPr marL="0" marR="0" marT="0" marB="0" anchor="b"/>
                </a:tc>
                <a:tc>
                  <a:txBody>
                    <a:bodyPr/>
                    <a:lstStyle/>
                    <a:p>
                      <a:pPr algn="ctr" fontAlgn="ctr"/>
                      <a:r>
                        <a:rPr lang="en-GB" sz="1600" b="0" i="0" u="none" strike="noStrike">
                          <a:solidFill>
                            <a:srgbClr val="000000"/>
                          </a:solidFill>
                          <a:latin typeface="Calibri"/>
                        </a:rPr>
                        <a:t>1</a:t>
                      </a:r>
                    </a:p>
                  </a:txBody>
                  <a:tcPr marL="0" marR="0" marT="0" marB="0" anchor="ctr"/>
                </a:tc>
                <a:tc>
                  <a:txBody>
                    <a:bodyPr/>
                    <a:lstStyle/>
                    <a:p>
                      <a:pPr algn="ctr" fontAlgn="ctr"/>
                      <a:r>
                        <a:rPr lang="en-GB" sz="1600" b="0" i="0" u="none" strike="noStrike" dirty="0">
                          <a:solidFill>
                            <a:srgbClr val="000000"/>
                          </a:solidFill>
                          <a:latin typeface="Calibri"/>
                        </a:rPr>
                        <a:t>1</a:t>
                      </a:r>
                    </a:p>
                  </a:txBody>
                  <a:tcPr marL="0" marR="0" marT="0" marB="0" anchor="ctr"/>
                </a:tc>
                <a:tc>
                  <a:txBody>
                    <a:bodyPr/>
                    <a:lstStyle/>
                    <a:p>
                      <a:pPr algn="ctr" fontAlgn="ctr"/>
                      <a:r>
                        <a:rPr lang="en-GB" sz="1600" b="0" i="0" u="none" strike="noStrike" dirty="0">
                          <a:solidFill>
                            <a:srgbClr val="000000"/>
                          </a:solidFill>
                          <a:latin typeface="Calibri"/>
                        </a:rPr>
                        <a:t>1</a:t>
                      </a:r>
                    </a:p>
                  </a:txBody>
                  <a:tcPr marL="0" marR="0" marT="0" marB="0" anchor="ctr">
                    <a:solidFill>
                      <a:srgbClr val="FFFF00"/>
                    </a:solidFill>
                  </a:tcPr>
                </a:tc>
              </a:tr>
              <a:tr h="428723">
                <a:tc>
                  <a:txBody>
                    <a:bodyPr/>
                    <a:lstStyle/>
                    <a:p>
                      <a:pPr algn="l" fontAlgn="b"/>
                      <a:r>
                        <a:rPr lang="en-GB" sz="1600" b="1" i="0" u="none" strike="noStrike" dirty="0">
                          <a:solidFill>
                            <a:srgbClr val="000000"/>
                          </a:solidFill>
                          <a:latin typeface="Arial"/>
                        </a:rPr>
                        <a:t>Tie/Galvanized Wire (1.5mm diameter, </a:t>
                      </a:r>
                      <a:r>
                        <a:rPr lang="en-GB" sz="1600" b="1" i="0" u="none" strike="noStrike" dirty="0">
                          <a:solidFill>
                            <a:srgbClr val="FF0000"/>
                          </a:solidFill>
                          <a:latin typeface="Arial"/>
                        </a:rPr>
                        <a:t>25m</a:t>
                      </a:r>
                      <a:r>
                        <a:rPr lang="en-GB" sz="1600" b="1" i="0" u="none" strike="noStrike" dirty="0">
                          <a:solidFill>
                            <a:srgbClr val="000000"/>
                          </a:solidFill>
                          <a:latin typeface="Arial"/>
                        </a:rPr>
                        <a:t> long)</a:t>
                      </a:r>
                    </a:p>
                  </a:txBody>
                  <a:tcPr marL="0" marR="0" marT="0" marB="0" anchor="b"/>
                </a:tc>
                <a:tc>
                  <a:txBody>
                    <a:bodyPr/>
                    <a:lstStyle/>
                    <a:p>
                      <a:pPr algn="ctr" fontAlgn="ctr"/>
                      <a:r>
                        <a:rPr lang="en-GB" sz="1600" b="0" i="0" u="none" strike="noStrike">
                          <a:solidFill>
                            <a:srgbClr val="000000"/>
                          </a:solidFill>
                          <a:latin typeface="Calibri"/>
                        </a:rPr>
                        <a:t>1</a:t>
                      </a:r>
                    </a:p>
                  </a:txBody>
                  <a:tcPr marL="0" marR="0" marT="0" marB="0" anchor="ctr"/>
                </a:tc>
                <a:tc>
                  <a:txBody>
                    <a:bodyPr/>
                    <a:lstStyle/>
                    <a:p>
                      <a:pPr algn="ctr" fontAlgn="ctr"/>
                      <a:r>
                        <a:rPr lang="en-GB" sz="1600" b="0" i="0" u="none" strike="noStrike" dirty="0">
                          <a:solidFill>
                            <a:srgbClr val="000000"/>
                          </a:solidFill>
                          <a:latin typeface="Calibri"/>
                        </a:rPr>
                        <a:t> </a:t>
                      </a:r>
                    </a:p>
                  </a:txBody>
                  <a:tcPr marL="0" marR="0" marT="0" marB="0" anchor="ctr"/>
                </a:tc>
                <a:tc>
                  <a:txBody>
                    <a:bodyPr/>
                    <a:lstStyle/>
                    <a:p>
                      <a:pPr algn="ctr" fontAlgn="ctr"/>
                      <a:r>
                        <a:rPr lang="en-GB" sz="1600" b="0" i="0" u="none" strike="noStrike" dirty="0">
                          <a:solidFill>
                            <a:srgbClr val="000000"/>
                          </a:solidFill>
                          <a:latin typeface="Calibri"/>
                        </a:rPr>
                        <a:t>1</a:t>
                      </a:r>
                    </a:p>
                  </a:txBody>
                  <a:tcPr marL="0" marR="0" marT="0" marB="0" anchor="ctr">
                    <a:solidFill>
                      <a:srgbClr val="FFFF00"/>
                    </a:solidFill>
                  </a:tcPr>
                </a:tc>
              </a:tr>
              <a:tr h="454924">
                <a:tc>
                  <a:txBody>
                    <a:bodyPr/>
                    <a:lstStyle/>
                    <a:p>
                      <a:pPr algn="l" fontAlgn="b"/>
                      <a:r>
                        <a:rPr lang="en-GB" sz="1600" b="1" i="0" u="none" strike="noStrike" dirty="0">
                          <a:solidFill>
                            <a:srgbClr val="000000"/>
                          </a:solidFill>
                          <a:latin typeface="Arial"/>
                        </a:rPr>
                        <a:t>Umbrella nails (75x3.6mm, head diameter 20mm, thickness 2mm)</a:t>
                      </a:r>
                    </a:p>
                  </a:txBody>
                  <a:tcPr marL="0" marR="0" marT="0" marB="0" anchor="b"/>
                </a:tc>
                <a:tc>
                  <a:txBody>
                    <a:bodyPr/>
                    <a:lstStyle/>
                    <a:p>
                      <a:pPr algn="ctr" fontAlgn="ctr"/>
                      <a:r>
                        <a:rPr lang="en-GB" sz="1600" b="0" i="0" u="none" strike="noStrike">
                          <a:solidFill>
                            <a:srgbClr val="000000"/>
                          </a:solidFill>
                          <a:latin typeface="Calibri"/>
                        </a:rPr>
                        <a:t>1</a:t>
                      </a:r>
                    </a:p>
                  </a:txBody>
                  <a:tcPr marL="0" marR="0" marT="0" marB="0" anchor="ctr"/>
                </a:tc>
                <a:tc>
                  <a:txBody>
                    <a:bodyPr/>
                    <a:lstStyle/>
                    <a:p>
                      <a:pPr algn="ctr" fontAlgn="ctr"/>
                      <a:r>
                        <a:rPr lang="en-GB" sz="1600" b="0" i="0" u="none" strike="noStrike" dirty="0">
                          <a:solidFill>
                            <a:srgbClr val="000000"/>
                          </a:solidFill>
                          <a:latin typeface="Calibri"/>
                        </a:rPr>
                        <a:t> </a:t>
                      </a:r>
                    </a:p>
                  </a:txBody>
                  <a:tcPr marL="0" marR="0" marT="0" marB="0" anchor="ctr"/>
                </a:tc>
                <a:tc>
                  <a:txBody>
                    <a:bodyPr/>
                    <a:lstStyle/>
                    <a:p>
                      <a:pPr algn="ctr" fontAlgn="ctr"/>
                      <a:endParaRPr lang="en-GB" sz="1600" b="0" i="0" u="none" strike="noStrike" dirty="0">
                        <a:solidFill>
                          <a:srgbClr val="000000"/>
                        </a:solidFill>
                        <a:latin typeface="Calibri"/>
                      </a:endParaRPr>
                    </a:p>
                  </a:txBody>
                  <a:tcPr marL="0" marR="0" marT="0" marB="0" anchor="ctr">
                    <a:solidFill>
                      <a:srgbClr val="FFFF00"/>
                    </a:solidFill>
                  </a:tcPr>
                </a:tc>
              </a:tr>
              <a:tr h="368753">
                <a:tc>
                  <a:txBody>
                    <a:bodyPr/>
                    <a:lstStyle/>
                    <a:p>
                      <a:pPr algn="l" fontAlgn="b"/>
                      <a:r>
                        <a:rPr lang="en-GB" sz="1600" b="1" i="0" u="none" strike="noStrike" dirty="0">
                          <a:solidFill>
                            <a:srgbClr val="000000"/>
                          </a:solidFill>
                          <a:latin typeface="Arial"/>
                        </a:rPr>
                        <a:t>Iron Nails </a:t>
                      </a:r>
                      <a:r>
                        <a:rPr lang="en-GB" sz="1600" b="1" i="0" u="none" strike="noStrike" dirty="0" smtClean="0">
                          <a:solidFill>
                            <a:srgbClr val="000000"/>
                          </a:solidFill>
                          <a:latin typeface="Arial"/>
                        </a:rPr>
                        <a:t>no.2 (kg)</a:t>
                      </a:r>
                      <a:endParaRPr lang="en-GB" sz="1600" b="1" i="0" u="none" strike="noStrike" dirty="0">
                        <a:solidFill>
                          <a:srgbClr val="000000"/>
                        </a:solidFill>
                        <a:latin typeface="Arial"/>
                      </a:endParaRPr>
                    </a:p>
                  </a:txBody>
                  <a:tcPr marL="0" marR="0" marT="0" marB="0" anchor="b"/>
                </a:tc>
                <a:tc>
                  <a:txBody>
                    <a:bodyPr/>
                    <a:lstStyle/>
                    <a:p>
                      <a:pPr algn="ctr" fontAlgn="ctr"/>
                      <a:r>
                        <a:rPr lang="en-GB" sz="1600" b="0" i="0" u="none" strike="noStrike" dirty="0">
                          <a:solidFill>
                            <a:srgbClr val="000000"/>
                          </a:solidFill>
                          <a:latin typeface="Calibri"/>
                        </a:rPr>
                        <a:t>1</a:t>
                      </a:r>
                    </a:p>
                  </a:txBody>
                  <a:tcPr marL="0" marR="0" marT="0" marB="0" anchor="ctr"/>
                </a:tc>
                <a:tc>
                  <a:txBody>
                    <a:bodyPr/>
                    <a:lstStyle/>
                    <a:p>
                      <a:pPr algn="ctr" fontAlgn="ctr"/>
                      <a:r>
                        <a:rPr lang="en-GB" sz="1600" b="0" i="0" u="none" strike="noStrike">
                          <a:solidFill>
                            <a:srgbClr val="000000"/>
                          </a:solidFill>
                          <a:latin typeface="Calibri"/>
                        </a:rPr>
                        <a:t> </a:t>
                      </a:r>
                    </a:p>
                  </a:txBody>
                  <a:tcPr marL="0" marR="0" marT="0" marB="0" anchor="ctr"/>
                </a:tc>
                <a:tc>
                  <a:txBody>
                    <a:bodyPr/>
                    <a:lstStyle/>
                    <a:p>
                      <a:pPr algn="ctr" fontAlgn="ctr"/>
                      <a:endParaRPr lang="en-GB" sz="1600" b="0" i="0" u="none" strike="noStrike" dirty="0">
                        <a:solidFill>
                          <a:srgbClr val="000000"/>
                        </a:solidFill>
                        <a:latin typeface="Calibri"/>
                      </a:endParaRPr>
                    </a:p>
                  </a:txBody>
                  <a:tcPr marL="0" marR="0" marT="0" marB="0" anchor="ctr">
                    <a:solidFill>
                      <a:srgbClr val="FFFF00"/>
                    </a:solidFill>
                  </a:tcPr>
                </a:tc>
              </a:tr>
              <a:tr h="368753">
                <a:tc>
                  <a:txBody>
                    <a:bodyPr/>
                    <a:lstStyle/>
                    <a:p>
                      <a:pPr algn="l" fontAlgn="b"/>
                      <a:r>
                        <a:rPr lang="en-GB" sz="1600" b="1" i="0" u="none" strike="noStrike" dirty="0">
                          <a:solidFill>
                            <a:srgbClr val="000000"/>
                          </a:solidFill>
                          <a:latin typeface="Arial"/>
                        </a:rPr>
                        <a:t>Iron Nails </a:t>
                      </a:r>
                      <a:r>
                        <a:rPr lang="en-GB" sz="1600" b="1" i="0" u="none" strike="noStrike" dirty="0" smtClean="0">
                          <a:solidFill>
                            <a:srgbClr val="000000"/>
                          </a:solidFill>
                          <a:latin typeface="Arial"/>
                        </a:rPr>
                        <a:t>no.3 (kg)</a:t>
                      </a:r>
                      <a:endParaRPr lang="en-GB" sz="1600" b="1" i="0" u="none" strike="noStrike" dirty="0">
                        <a:solidFill>
                          <a:srgbClr val="000000"/>
                        </a:solidFill>
                        <a:latin typeface="Arial"/>
                      </a:endParaRPr>
                    </a:p>
                  </a:txBody>
                  <a:tcPr marL="0" marR="0" marT="0" marB="0" anchor="b"/>
                </a:tc>
                <a:tc>
                  <a:txBody>
                    <a:bodyPr/>
                    <a:lstStyle/>
                    <a:p>
                      <a:pPr algn="ctr" fontAlgn="ctr"/>
                      <a:r>
                        <a:rPr lang="en-GB" sz="1600" b="0" i="0" u="none" strike="noStrike" dirty="0">
                          <a:solidFill>
                            <a:srgbClr val="000000"/>
                          </a:solidFill>
                          <a:latin typeface="Calibri"/>
                        </a:rPr>
                        <a:t>1</a:t>
                      </a:r>
                    </a:p>
                  </a:txBody>
                  <a:tcPr marL="0" marR="0" marT="0" marB="0" anchor="ctr"/>
                </a:tc>
                <a:tc>
                  <a:txBody>
                    <a:bodyPr/>
                    <a:lstStyle/>
                    <a:p>
                      <a:pPr algn="ctr" fontAlgn="ctr"/>
                      <a:r>
                        <a:rPr lang="en-GB" sz="1600" b="0" i="0" u="none" strike="noStrike">
                          <a:solidFill>
                            <a:srgbClr val="000000"/>
                          </a:solidFill>
                          <a:latin typeface="Calibri"/>
                        </a:rPr>
                        <a:t> </a:t>
                      </a:r>
                    </a:p>
                  </a:txBody>
                  <a:tcPr marL="0" marR="0" marT="0" marB="0" anchor="ctr"/>
                </a:tc>
                <a:tc>
                  <a:txBody>
                    <a:bodyPr/>
                    <a:lstStyle/>
                    <a:p>
                      <a:pPr algn="ctr" fontAlgn="ctr"/>
                      <a:endParaRPr lang="en-GB" sz="1600" b="0" i="0" u="none" strike="noStrike" dirty="0">
                        <a:solidFill>
                          <a:srgbClr val="000000"/>
                        </a:solidFill>
                        <a:latin typeface="Calibri"/>
                      </a:endParaRPr>
                    </a:p>
                  </a:txBody>
                  <a:tcPr marL="0" marR="0" marT="0" marB="0" anchor="ctr">
                    <a:solidFill>
                      <a:srgbClr val="FFFF00"/>
                    </a:solidFill>
                  </a:tcPr>
                </a:tc>
              </a:tr>
              <a:tr h="454924">
                <a:tc>
                  <a:txBody>
                    <a:bodyPr/>
                    <a:lstStyle/>
                    <a:p>
                      <a:pPr algn="l" fontAlgn="b"/>
                      <a:r>
                        <a:rPr lang="en-GB" sz="1600" b="1" i="0" u="none" strike="noStrike" dirty="0">
                          <a:solidFill>
                            <a:srgbClr val="000000"/>
                          </a:solidFill>
                          <a:latin typeface="Arial"/>
                        </a:rPr>
                        <a:t>Shovels (round pt with Y handle presses carbon steel)</a:t>
                      </a:r>
                    </a:p>
                  </a:txBody>
                  <a:tcPr marL="0" marR="0" marT="0" marB="0" anchor="b"/>
                </a:tc>
                <a:tc>
                  <a:txBody>
                    <a:bodyPr/>
                    <a:lstStyle/>
                    <a:p>
                      <a:pPr algn="ctr" fontAlgn="ctr"/>
                      <a:r>
                        <a:rPr lang="en-GB" sz="1600" b="0" i="0" u="none" strike="noStrike" dirty="0">
                          <a:solidFill>
                            <a:srgbClr val="000000"/>
                          </a:solidFill>
                          <a:latin typeface="Calibri"/>
                        </a:rPr>
                        <a:t>1</a:t>
                      </a:r>
                    </a:p>
                  </a:txBody>
                  <a:tcPr marL="0" marR="0" marT="0" marB="0" anchor="ctr"/>
                </a:tc>
                <a:tc>
                  <a:txBody>
                    <a:bodyPr/>
                    <a:lstStyle/>
                    <a:p>
                      <a:pPr algn="ctr" fontAlgn="ctr"/>
                      <a:r>
                        <a:rPr lang="en-GB" sz="1600" b="0" i="0" u="none" strike="noStrike" dirty="0">
                          <a:solidFill>
                            <a:srgbClr val="000000"/>
                          </a:solidFill>
                          <a:latin typeface="Calibri"/>
                        </a:rPr>
                        <a:t> </a:t>
                      </a:r>
                    </a:p>
                  </a:txBody>
                  <a:tcPr marL="0" marR="0" marT="0" marB="0" anchor="ctr"/>
                </a:tc>
                <a:tc>
                  <a:txBody>
                    <a:bodyPr/>
                    <a:lstStyle/>
                    <a:p>
                      <a:pPr algn="ctr" fontAlgn="ctr"/>
                      <a:r>
                        <a:rPr lang="en-GB" sz="1600" b="0" i="0" u="none" strike="noStrike" dirty="0" smtClean="0">
                          <a:solidFill>
                            <a:srgbClr val="000000"/>
                          </a:solidFill>
                          <a:latin typeface="Calibri"/>
                        </a:rPr>
                        <a:t>1</a:t>
                      </a:r>
                      <a:endParaRPr lang="en-GB" sz="1600" b="0" i="0" u="none" strike="noStrike" dirty="0">
                        <a:solidFill>
                          <a:srgbClr val="000000"/>
                        </a:solidFill>
                        <a:latin typeface="Calibri"/>
                      </a:endParaRPr>
                    </a:p>
                  </a:txBody>
                  <a:tcPr marL="0" marR="0" marT="0" marB="0" anchor="ctr">
                    <a:solidFill>
                      <a:srgbClr val="FFFF00"/>
                    </a:solidFill>
                  </a:tcPr>
                </a:tc>
              </a:tr>
              <a:tr h="454924">
                <a:tc>
                  <a:txBody>
                    <a:bodyPr/>
                    <a:lstStyle/>
                    <a:p>
                      <a:pPr algn="l" fontAlgn="b"/>
                      <a:r>
                        <a:rPr lang="en-GB" sz="1600" b="1" i="0" u="none" strike="noStrike" dirty="0">
                          <a:solidFill>
                            <a:srgbClr val="000000"/>
                          </a:solidFill>
                          <a:latin typeface="Arial"/>
                        </a:rPr>
                        <a:t>Claw hammer (high carbon steel head with claw and flat side)</a:t>
                      </a:r>
                    </a:p>
                  </a:txBody>
                  <a:tcPr marL="0" marR="0" marT="0" marB="0" anchor="b"/>
                </a:tc>
                <a:tc>
                  <a:txBody>
                    <a:bodyPr/>
                    <a:lstStyle/>
                    <a:p>
                      <a:pPr algn="ctr" fontAlgn="ctr"/>
                      <a:r>
                        <a:rPr lang="en-GB" sz="1600" b="0" i="0" u="none" strike="noStrike">
                          <a:solidFill>
                            <a:srgbClr val="000000"/>
                          </a:solidFill>
                          <a:latin typeface="Calibri"/>
                        </a:rPr>
                        <a:t>1</a:t>
                      </a:r>
                    </a:p>
                  </a:txBody>
                  <a:tcPr marL="0" marR="0" marT="0" marB="0" anchor="ctr"/>
                </a:tc>
                <a:tc>
                  <a:txBody>
                    <a:bodyPr/>
                    <a:lstStyle/>
                    <a:p>
                      <a:pPr algn="ctr" fontAlgn="ctr"/>
                      <a:r>
                        <a:rPr lang="en-GB" sz="1600" b="0" i="0" u="none" strike="noStrike" dirty="0">
                          <a:solidFill>
                            <a:srgbClr val="000000"/>
                          </a:solidFill>
                          <a:latin typeface="Calibri"/>
                        </a:rPr>
                        <a:t> </a:t>
                      </a:r>
                    </a:p>
                  </a:txBody>
                  <a:tcPr marL="0" marR="0" marT="0" marB="0" anchor="ctr"/>
                </a:tc>
                <a:tc>
                  <a:txBody>
                    <a:bodyPr/>
                    <a:lstStyle/>
                    <a:p>
                      <a:pPr algn="ctr" fontAlgn="ctr"/>
                      <a:endParaRPr lang="en-GB" sz="1600" b="0" i="0" u="none" strike="noStrike" dirty="0">
                        <a:solidFill>
                          <a:srgbClr val="000000"/>
                        </a:solidFill>
                        <a:latin typeface="Calibri"/>
                      </a:endParaRPr>
                    </a:p>
                  </a:txBody>
                  <a:tcPr marL="0" marR="0" marT="0" marB="0" anchor="ctr">
                    <a:solidFill>
                      <a:srgbClr val="FFFF00"/>
                    </a:solidFill>
                  </a:tcPr>
                </a:tc>
              </a:tr>
              <a:tr h="454924">
                <a:tc>
                  <a:txBody>
                    <a:bodyPr/>
                    <a:lstStyle/>
                    <a:p>
                      <a:pPr algn="l" fontAlgn="b"/>
                      <a:r>
                        <a:rPr lang="en-GB" sz="1600" b="1" i="0" u="none" strike="noStrike">
                          <a:solidFill>
                            <a:srgbClr val="000000"/>
                          </a:solidFill>
                          <a:latin typeface="Arial"/>
                        </a:rPr>
                        <a:t>Craw bar (</a:t>
                      </a:r>
                      <a:r>
                        <a:rPr lang="en-GB" sz="1600" b="1" i="0" u="none" strike="noStrike">
                          <a:solidFill>
                            <a:srgbClr val="FF0000"/>
                          </a:solidFill>
                          <a:latin typeface="Arial"/>
                        </a:rPr>
                        <a:t>one and half </a:t>
                      </a:r>
                      <a:r>
                        <a:rPr lang="en-GB" sz="1600" b="1" i="0" u="none" strike="noStrike">
                          <a:solidFill>
                            <a:srgbClr val="000000"/>
                          </a:solidFill>
                          <a:latin typeface="Arial"/>
                        </a:rPr>
                        <a:t>inch diameter with chisel end)</a:t>
                      </a:r>
                    </a:p>
                  </a:txBody>
                  <a:tcPr marL="0" marR="0" marT="0" marB="0" anchor="b"/>
                </a:tc>
                <a:tc>
                  <a:txBody>
                    <a:bodyPr/>
                    <a:lstStyle/>
                    <a:p>
                      <a:pPr algn="ctr" fontAlgn="ctr"/>
                      <a:r>
                        <a:rPr lang="en-GB" sz="1600" b="0" i="0" u="none" strike="noStrike">
                          <a:solidFill>
                            <a:srgbClr val="000000"/>
                          </a:solidFill>
                          <a:latin typeface="Calibri"/>
                        </a:rPr>
                        <a:t>1</a:t>
                      </a:r>
                    </a:p>
                  </a:txBody>
                  <a:tcPr marL="0" marR="0" marT="0" marB="0" anchor="ctr"/>
                </a:tc>
                <a:tc>
                  <a:txBody>
                    <a:bodyPr/>
                    <a:lstStyle/>
                    <a:p>
                      <a:pPr algn="ctr" fontAlgn="ctr"/>
                      <a:r>
                        <a:rPr lang="en-GB" sz="1600" b="0" i="0" u="none" strike="noStrike" dirty="0">
                          <a:solidFill>
                            <a:srgbClr val="000000"/>
                          </a:solidFill>
                          <a:latin typeface="Calibri"/>
                        </a:rPr>
                        <a:t> </a:t>
                      </a:r>
                    </a:p>
                  </a:txBody>
                  <a:tcPr marL="0" marR="0" marT="0" marB="0" anchor="ctr"/>
                </a:tc>
                <a:tc>
                  <a:txBody>
                    <a:bodyPr/>
                    <a:lstStyle/>
                    <a:p>
                      <a:pPr algn="ctr" fontAlgn="ctr"/>
                      <a:r>
                        <a:rPr lang="en-GB" sz="1600" b="0" i="0" u="none" strike="noStrike" dirty="0" smtClean="0">
                          <a:solidFill>
                            <a:srgbClr val="000000"/>
                          </a:solidFill>
                          <a:latin typeface="Calibri"/>
                        </a:rPr>
                        <a:t>1</a:t>
                      </a:r>
                      <a:endParaRPr lang="en-GB" sz="1600" b="0" i="0" u="none" strike="noStrike" dirty="0">
                        <a:solidFill>
                          <a:srgbClr val="000000"/>
                        </a:solidFill>
                        <a:latin typeface="Calibri"/>
                      </a:endParaRPr>
                    </a:p>
                  </a:txBody>
                  <a:tcPr marL="0" marR="0" marT="0" marB="0" anchor="ctr">
                    <a:solidFill>
                      <a:srgbClr val="FFFF00"/>
                    </a:solidFill>
                  </a:tcPr>
                </a:tc>
              </a:tr>
              <a:tr h="368753">
                <a:tc>
                  <a:txBody>
                    <a:bodyPr/>
                    <a:lstStyle/>
                    <a:p>
                      <a:pPr algn="l" fontAlgn="b"/>
                      <a:r>
                        <a:rPr lang="en-GB" sz="1600" b="1" i="0" u="none" strike="noStrike" dirty="0">
                          <a:solidFill>
                            <a:srgbClr val="000000"/>
                          </a:solidFill>
                          <a:latin typeface="Arial"/>
                        </a:rPr>
                        <a:t>Handsaw (18” – 20”)</a:t>
                      </a:r>
                    </a:p>
                  </a:txBody>
                  <a:tcPr marL="0" marR="0" marT="0" marB="0" anchor="b"/>
                </a:tc>
                <a:tc>
                  <a:txBody>
                    <a:bodyPr/>
                    <a:lstStyle/>
                    <a:p>
                      <a:pPr algn="ctr" fontAlgn="ctr"/>
                      <a:r>
                        <a:rPr lang="en-GB" sz="1600" b="0" i="0" u="none" strike="noStrike">
                          <a:solidFill>
                            <a:srgbClr val="000000"/>
                          </a:solidFill>
                          <a:latin typeface="Calibri"/>
                        </a:rPr>
                        <a:t>1</a:t>
                      </a:r>
                    </a:p>
                  </a:txBody>
                  <a:tcPr marL="0" marR="0" marT="0" marB="0" anchor="ctr"/>
                </a:tc>
                <a:tc>
                  <a:txBody>
                    <a:bodyPr/>
                    <a:lstStyle/>
                    <a:p>
                      <a:pPr algn="ctr" fontAlgn="ctr"/>
                      <a:r>
                        <a:rPr lang="en-GB" sz="1600" b="0" i="0" u="none" strike="noStrike" dirty="0">
                          <a:solidFill>
                            <a:srgbClr val="000000"/>
                          </a:solidFill>
                          <a:latin typeface="Calibri"/>
                        </a:rPr>
                        <a:t> </a:t>
                      </a:r>
                    </a:p>
                  </a:txBody>
                  <a:tcPr marL="0" marR="0" marT="0" marB="0" anchor="ctr"/>
                </a:tc>
                <a:tc>
                  <a:txBody>
                    <a:bodyPr/>
                    <a:lstStyle/>
                    <a:p>
                      <a:pPr algn="ctr" fontAlgn="ctr"/>
                      <a:r>
                        <a:rPr lang="en-GB" sz="1600" b="0" i="0" u="none" strike="noStrike" dirty="0" smtClean="0">
                          <a:solidFill>
                            <a:srgbClr val="000000"/>
                          </a:solidFill>
                          <a:latin typeface="Calibri"/>
                        </a:rPr>
                        <a:t>1</a:t>
                      </a:r>
                      <a:endParaRPr lang="en-GB" sz="1600" b="0" i="0" u="none" strike="noStrike" dirty="0">
                        <a:solidFill>
                          <a:srgbClr val="000000"/>
                        </a:solidFill>
                        <a:latin typeface="Calibri"/>
                      </a:endParaRPr>
                    </a:p>
                  </a:txBody>
                  <a:tcPr marL="0" marR="0" marT="0" marB="0" anchor="ctr">
                    <a:solidFill>
                      <a:srgbClr val="FFFF00"/>
                    </a:solidFill>
                  </a:tcPr>
                </a:tc>
              </a:tr>
              <a:tr h="368753">
                <a:tc>
                  <a:txBody>
                    <a:bodyPr/>
                    <a:lstStyle/>
                    <a:p>
                      <a:pPr algn="l" fontAlgn="b"/>
                      <a:r>
                        <a:rPr lang="en-GB" sz="1600" b="1" i="0" u="none" strike="noStrike" dirty="0">
                          <a:solidFill>
                            <a:srgbClr val="000000"/>
                          </a:solidFill>
                          <a:latin typeface="Arial"/>
                        </a:rPr>
                        <a:t>PVC pail No. 12</a:t>
                      </a:r>
                    </a:p>
                  </a:txBody>
                  <a:tcPr marL="0" marR="0" marT="0" marB="0" anchor="b"/>
                </a:tc>
                <a:tc>
                  <a:txBody>
                    <a:bodyPr/>
                    <a:lstStyle/>
                    <a:p>
                      <a:pPr algn="ctr" fontAlgn="ctr"/>
                      <a:r>
                        <a:rPr lang="en-GB" sz="1600" b="0" i="0" u="none" strike="noStrike">
                          <a:solidFill>
                            <a:srgbClr val="000000"/>
                          </a:solidFill>
                          <a:latin typeface="Calibri"/>
                        </a:rPr>
                        <a:t>1</a:t>
                      </a:r>
                    </a:p>
                  </a:txBody>
                  <a:tcPr marL="0" marR="0" marT="0" marB="0" anchor="ctr"/>
                </a:tc>
                <a:tc>
                  <a:txBody>
                    <a:bodyPr/>
                    <a:lstStyle/>
                    <a:p>
                      <a:pPr algn="ctr" fontAlgn="ctr"/>
                      <a:r>
                        <a:rPr lang="en-GB" sz="1600" b="0" i="0" u="none" strike="noStrike">
                          <a:solidFill>
                            <a:srgbClr val="000000"/>
                          </a:solidFill>
                          <a:latin typeface="Calibri"/>
                        </a:rPr>
                        <a:t> </a:t>
                      </a:r>
                    </a:p>
                  </a:txBody>
                  <a:tcPr marL="0" marR="0" marT="0" marB="0" anchor="ctr"/>
                </a:tc>
                <a:tc>
                  <a:txBody>
                    <a:bodyPr/>
                    <a:lstStyle/>
                    <a:p>
                      <a:pPr algn="ctr" fontAlgn="ctr"/>
                      <a:endParaRPr lang="en-GB" sz="1600" b="0" i="0" u="none" strike="noStrike" dirty="0">
                        <a:solidFill>
                          <a:srgbClr val="000000"/>
                        </a:solidFill>
                        <a:latin typeface="Calibri"/>
                      </a:endParaRPr>
                    </a:p>
                  </a:txBody>
                  <a:tcPr marL="0" marR="0" marT="0" marB="0" anchor="ctr">
                    <a:solidFill>
                      <a:srgbClr val="FFFF00"/>
                    </a:solidFill>
                  </a:tcPr>
                </a:tc>
              </a:tr>
              <a:tr h="368753">
                <a:tc>
                  <a:txBody>
                    <a:bodyPr/>
                    <a:lstStyle/>
                    <a:p>
                      <a:pPr algn="l" fontAlgn="b"/>
                      <a:r>
                        <a:rPr lang="en-GB" sz="1600" b="1" i="0" u="none" strike="noStrike" dirty="0">
                          <a:solidFill>
                            <a:srgbClr val="000000"/>
                          </a:solidFill>
                          <a:latin typeface="Arial"/>
                        </a:rPr>
                        <a:t>Lumber poles</a:t>
                      </a:r>
                    </a:p>
                  </a:txBody>
                  <a:tcPr marL="0" marR="0" marT="0" marB="0" anchor="b"/>
                </a:tc>
                <a:tc>
                  <a:txBody>
                    <a:bodyPr/>
                    <a:lstStyle/>
                    <a:p>
                      <a:pPr algn="ctr" fontAlgn="ctr"/>
                      <a:r>
                        <a:rPr lang="en-GB" sz="1600" b="0" i="0" u="none" strike="noStrike">
                          <a:solidFill>
                            <a:srgbClr val="000000"/>
                          </a:solidFill>
                          <a:latin typeface="Calibri"/>
                        </a:rPr>
                        <a:t>6</a:t>
                      </a:r>
                    </a:p>
                  </a:txBody>
                  <a:tcPr marL="0" marR="0" marT="0" marB="0" anchor="ctr"/>
                </a:tc>
                <a:tc>
                  <a:txBody>
                    <a:bodyPr/>
                    <a:lstStyle/>
                    <a:p>
                      <a:pPr algn="ctr" fontAlgn="ctr"/>
                      <a:r>
                        <a:rPr lang="en-GB" sz="1600" b="0" i="0" u="none" strike="noStrike">
                          <a:solidFill>
                            <a:srgbClr val="000000"/>
                          </a:solidFill>
                          <a:latin typeface="Calibri"/>
                        </a:rPr>
                        <a:t> </a:t>
                      </a:r>
                    </a:p>
                  </a:txBody>
                  <a:tcPr marL="0" marR="0" marT="0" marB="0" anchor="ctr"/>
                </a:tc>
                <a:tc>
                  <a:txBody>
                    <a:bodyPr/>
                    <a:lstStyle/>
                    <a:p>
                      <a:pPr algn="ctr" fontAlgn="ctr"/>
                      <a:r>
                        <a:rPr lang="en-GB" sz="1600" b="0" i="0" u="none" strike="noStrike" dirty="0" smtClean="0">
                          <a:solidFill>
                            <a:srgbClr val="000000"/>
                          </a:solidFill>
                          <a:latin typeface="Calibri"/>
                        </a:rPr>
                        <a:t>6</a:t>
                      </a:r>
                      <a:endParaRPr lang="en-GB" sz="1600" b="0" i="0" u="none" strike="noStrike" dirty="0">
                        <a:solidFill>
                          <a:srgbClr val="000000"/>
                        </a:solidFill>
                        <a:latin typeface="Calibri"/>
                      </a:endParaRPr>
                    </a:p>
                  </a:txBody>
                  <a:tcPr marL="0" marR="0" marT="0" marB="0" anchor="ctr">
                    <a:solidFill>
                      <a:srgbClr val="FFFF00"/>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t>Reinforced Emergency Shelter</a:t>
            </a:r>
            <a:endParaRPr lang="en-GB" sz="2400" dirty="0"/>
          </a:p>
        </p:txBody>
      </p:sp>
      <p:sp>
        <p:nvSpPr>
          <p:cNvPr id="3" name="Content Placeholder 2"/>
          <p:cNvSpPr>
            <a:spLocks noGrp="1"/>
          </p:cNvSpPr>
          <p:nvPr>
            <p:ph idx="1"/>
          </p:nvPr>
        </p:nvSpPr>
        <p:spPr>
          <a:xfrm>
            <a:off x="457200" y="1357298"/>
            <a:ext cx="8229600" cy="5143536"/>
          </a:xfrm>
        </p:spPr>
        <p:txBody>
          <a:bodyPr>
            <a:normAutofit fontScale="77500" lnSpcReduction="20000"/>
          </a:bodyPr>
          <a:lstStyle/>
          <a:p>
            <a:pPr>
              <a:buNone/>
            </a:pPr>
            <a:r>
              <a:rPr lang="en-GB" sz="2400" b="1" dirty="0" smtClean="0">
                <a:solidFill>
                  <a:srgbClr val="00B050"/>
                </a:solidFill>
              </a:rPr>
              <a:t>Formal and informal camps and host communities</a:t>
            </a:r>
          </a:p>
          <a:p>
            <a:pPr>
              <a:buFontTx/>
              <a:buChar char="-"/>
            </a:pPr>
            <a:r>
              <a:rPr lang="en-GB" sz="2400" dirty="0" smtClean="0"/>
              <a:t>In camps and host communities, </a:t>
            </a:r>
            <a:r>
              <a:rPr lang="en-GB" sz="2400" b="1" dirty="0" smtClean="0"/>
              <a:t>where land use is secure</a:t>
            </a:r>
            <a:r>
              <a:rPr lang="en-GB" sz="2400" dirty="0" smtClean="0"/>
              <a:t>, and </a:t>
            </a:r>
            <a:r>
              <a:rPr lang="en-GB" sz="2400" b="1" dirty="0" smtClean="0"/>
              <a:t>displacement in-situ is likely to continue</a:t>
            </a:r>
          </a:p>
          <a:p>
            <a:pPr>
              <a:buFontTx/>
              <a:buChar char="-"/>
            </a:pPr>
            <a:r>
              <a:rPr lang="en-GB" sz="2400" dirty="0" smtClean="0"/>
              <a:t>To include </a:t>
            </a:r>
            <a:r>
              <a:rPr lang="en-GB" sz="2400" b="1" dirty="0" smtClean="0"/>
              <a:t>construction/technical support </a:t>
            </a:r>
            <a:r>
              <a:rPr lang="en-GB" sz="2400" dirty="0" smtClean="0"/>
              <a:t>as well as </a:t>
            </a:r>
            <a:r>
              <a:rPr lang="en-GB" sz="2400" b="1" dirty="0" smtClean="0"/>
              <a:t>materials</a:t>
            </a:r>
            <a:endParaRPr lang="en-GB" sz="2400" dirty="0" smtClean="0"/>
          </a:p>
          <a:p>
            <a:pPr>
              <a:buFontTx/>
              <a:buChar char="-"/>
            </a:pPr>
            <a:r>
              <a:rPr lang="en-GB" sz="2400" dirty="0" smtClean="0"/>
              <a:t>Up-front investment in decongestion and upgrade creating savings down the line</a:t>
            </a:r>
          </a:p>
          <a:p>
            <a:pPr>
              <a:buFontTx/>
              <a:buChar char="-"/>
            </a:pPr>
            <a:r>
              <a:rPr lang="en-GB" sz="2400" b="1" dirty="0" smtClean="0"/>
              <a:t>Rural and urban </a:t>
            </a:r>
            <a:r>
              <a:rPr lang="en-GB" sz="2400" dirty="0" smtClean="0"/>
              <a:t>variations</a:t>
            </a:r>
          </a:p>
          <a:p>
            <a:pPr>
              <a:buFontTx/>
              <a:buChar char="-"/>
            </a:pPr>
            <a:r>
              <a:rPr lang="en-GB" sz="2400" dirty="0" smtClean="0"/>
              <a:t>People-centred design; climate considerations</a:t>
            </a:r>
          </a:p>
          <a:p>
            <a:pPr>
              <a:buFontTx/>
              <a:buChar char="-"/>
            </a:pPr>
            <a:r>
              <a:rPr lang="en-GB" sz="2400" dirty="0" smtClean="0"/>
              <a:t>Rural designs must be based on local materials and production as far as possible</a:t>
            </a:r>
          </a:p>
          <a:p>
            <a:pPr>
              <a:buFontTx/>
              <a:buChar char="-"/>
            </a:pPr>
            <a:r>
              <a:rPr lang="en-GB" sz="2400" b="1" dirty="0" smtClean="0"/>
              <a:t>Community participation/contribution</a:t>
            </a:r>
            <a:r>
              <a:rPr lang="en-GB" sz="2400" dirty="0" smtClean="0"/>
              <a:t> to be sought wherever possible</a:t>
            </a:r>
          </a:p>
          <a:p>
            <a:pPr>
              <a:buFontTx/>
              <a:buChar char="-"/>
            </a:pPr>
            <a:r>
              <a:rPr lang="en-GB" sz="2400" dirty="0" smtClean="0"/>
              <a:t>Target </a:t>
            </a:r>
            <a:r>
              <a:rPr lang="en-GB" sz="2400" b="1" dirty="0" smtClean="0"/>
              <a:t>severe overcrowding </a:t>
            </a:r>
            <a:r>
              <a:rPr lang="en-GB" sz="2400" dirty="0" smtClean="0"/>
              <a:t>and </a:t>
            </a:r>
            <a:r>
              <a:rPr lang="en-GB" sz="2400" b="1" dirty="0" smtClean="0"/>
              <a:t>inadequate shelter condition</a:t>
            </a:r>
          </a:p>
          <a:p>
            <a:pPr>
              <a:buFontTx/>
              <a:buChar char="-"/>
            </a:pPr>
            <a:endParaRPr lang="en-GB" sz="2400" dirty="0" smtClean="0"/>
          </a:p>
          <a:p>
            <a:pPr>
              <a:buNone/>
            </a:pPr>
            <a:r>
              <a:rPr lang="en-GB" sz="2400" b="1" dirty="0" smtClean="0">
                <a:solidFill>
                  <a:srgbClr val="00B050"/>
                </a:solidFill>
              </a:rPr>
              <a:t>Return</a:t>
            </a:r>
          </a:p>
          <a:p>
            <a:pPr>
              <a:buFontTx/>
              <a:buChar char="-"/>
            </a:pPr>
            <a:r>
              <a:rPr lang="en-GB" sz="2400" dirty="0" smtClean="0"/>
              <a:t>In return settings, </a:t>
            </a:r>
            <a:r>
              <a:rPr lang="en-GB" sz="2400" b="1" dirty="0" smtClean="0"/>
              <a:t>on land owned by beneficiary</a:t>
            </a:r>
          </a:p>
          <a:p>
            <a:pPr>
              <a:buFontTx/>
              <a:buChar char="-"/>
            </a:pPr>
            <a:r>
              <a:rPr lang="en-GB" sz="2400" dirty="0" smtClean="0"/>
              <a:t>Must take into account </a:t>
            </a:r>
            <a:r>
              <a:rPr lang="en-GB" sz="2400" b="1" dirty="0" smtClean="0"/>
              <a:t>cultural factors</a:t>
            </a:r>
            <a:r>
              <a:rPr lang="en-GB" sz="2400" dirty="0" smtClean="0"/>
              <a:t>: use of separate shelters for </a:t>
            </a:r>
            <a:r>
              <a:rPr lang="en-GB" sz="2400" dirty="0" err="1" smtClean="0"/>
              <a:t>zauri</a:t>
            </a:r>
            <a:r>
              <a:rPr lang="en-GB" sz="2400" dirty="0" smtClean="0"/>
              <a:t> and sleeping rooms, so that materials provided form the basis for recovery</a:t>
            </a:r>
          </a:p>
          <a:p>
            <a:pPr>
              <a:buFontTx/>
              <a:buChar char="-"/>
            </a:pPr>
            <a:r>
              <a:rPr lang="en-GB" sz="2400" dirty="0" smtClean="0"/>
              <a:t>Target </a:t>
            </a:r>
            <a:r>
              <a:rPr lang="en-GB" sz="2400" b="1" dirty="0" smtClean="0"/>
              <a:t>destroyed homes</a:t>
            </a:r>
          </a:p>
          <a:p>
            <a:pPr>
              <a:buNone/>
            </a:pPr>
            <a:endParaRPr lang="en-GB" sz="2400" dirty="0" smtClean="0"/>
          </a:p>
          <a:p>
            <a:pPr>
              <a:buNone/>
            </a:pPr>
            <a:endParaRPr lang="en-GB" sz="2400" dirty="0" smtClean="0"/>
          </a:p>
          <a:p>
            <a:pPr>
              <a:buFontTx/>
              <a:buChar char="-"/>
            </a:pPr>
            <a:endParaRPr lang="en-GB" sz="2400" dirty="0" smtClean="0"/>
          </a:p>
          <a:p>
            <a:pPr>
              <a:buFontTx/>
              <a:buChar char="-"/>
            </a:pPr>
            <a:endParaRPr lang="en-GB"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URBAN Reinforced Emergency Shelter</a:t>
            </a:r>
            <a:endParaRPr lang="en-GB" sz="2800" b="1" dirty="0"/>
          </a:p>
        </p:txBody>
      </p:sp>
      <p:sp>
        <p:nvSpPr>
          <p:cNvPr id="3" name="Content Placeholder 2"/>
          <p:cNvSpPr>
            <a:spLocks noGrp="1"/>
          </p:cNvSpPr>
          <p:nvPr>
            <p:ph idx="1"/>
          </p:nvPr>
        </p:nvSpPr>
        <p:spPr>
          <a:xfrm>
            <a:off x="457200" y="1285861"/>
            <a:ext cx="8229600" cy="714379"/>
          </a:xfrm>
        </p:spPr>
        <p:txBody>
          <a:bodyPr>
            <a:normAutofit/>
          </a:bodyPr>
          <a:lstStyle/>
          <a:p>
            <a:pPr algn="ctr">
              <a:buNone/>
            </a:pPr>
            <a:r>
              <a:rPr lang="en-GB" sz="2000" b="1" dirty="0" smtClean="0">
                <a:solidFill>
                  <a:srgbClr val="FF0000"/>
                </a:solidFill>
              </a:rPr>
              <a:t>Example</a:t>
            </a:r>
            <a:r>
              <a:rPr lang="en-GB" sz="2000" dirty="0" smtClean="0"/>
              <a:t>: Maiduguri Working Group, </a:t>
            </a:r>
            <a:r>
              <a:rPr lang="en-GB" sz="2000" dirty="0" err="1" smtClean="0"/>
              <a:t>Bakassi</a:t>
            </a:r>
            <a:r>
              <a:rPr lang="en-GB" sz="2000" dirty="0" smtClean="0"/>
              <a:t> design</a:t>
            </a:r>
            <a:endParaRPr lang="en-GB" sz="2000" dirty="0"/>
          </a:p>
        </p:txBody>
      </p:sp>
      <p:pic>
        <p:nvPicPr>
          <p:cNvPr id="2050" name="Picture 2"/>
          <p:cNvPicPr>
            <a:picLocks noChangeAspect="1" noChangeArrowheads="1"/>
          </p:cNvPicPr>
          <p:nvPr/>
        </p:nvPicPr>
        <p:blipFill>
          <a:blip r:embed="rId2"/>
          <a:srcRect/>
          <a:stretch>
            <a:fillRect/>
          </a:stretch>
        </p:blipFill>
        <p:spPr bwMode="auto">
          <a:xfrm>
            <a:off x="214282" y="2285992"/>
            <a:ext cx="4286280" cy="319017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643438" y="2285992"/>
            <a:ext cx="4249957"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6" name="Content Placeholder 5"/>
          <p:cNvGraphicFramePr>
            <a:graphicFrameLocks noGrp="1"/>
          </p:cNvGraphicFramePr>
          <p:nvPr>
            <p:ph idx="1"/>
          </p:nvPr>
        </p:nvGraphicFramePr>
        <p:xfrm>
          <a:off x="428596" y="214290"/>
          <a:ext cx="8229599" cy="6369685"/>
        </p:xfrm>
        <a:graphic>
          <a:graphicData uri="http://schemas.openxmlformats.org/drawingml/2006/table">
            <a:tbl>
              <a:tblPr firstRow="1" bandRow="1">
                <a:tableStyleId>{5C22544A-7EE6-4342-B048-85BDC9FD1C3A}</a:tableStyleId>
              </a:tblPr>
              <a:tblGrid>
                <a:gridCol w="3143272"/>
                <a:gridCol w="960115"/>
                <a:gridCol w="1031553"/>
                <a:gridCol w="1031553"/>
                <a:gridCol w="1031553"/>
                <a:gridCol w="1031553"/>
              </a:tblGrid>
              <a:tr h="370840">
                <a:tc>
                  <a:txBody>
                    <a:bodyPr/>
                    <a:lstStyle/>
                    <a:p>
                      <a:pPr algn="l" fontAlgn="b"/>
                      <a:r>
                        <a:rPr lang="en-GB" sz="1400" b="1" i="0" u="none" strike="noStrike" dirty="0">
                          <a:solidFill>
                            <a:schemeClr val="bg1"/>
                          </a:solidFill>
                          <a:latin typeface="Calibri"/>
                        </a:rPr>
                        <a:t>Specification</a:t>
                      </a:r>
                    </a:p>
                  </a:txBody>
                  <a:tcPr marL="9525" marR="9525" marT="9525" marB="0" anchor="b"/>
                </a:tc>
                <a:tc>
                  <a:txBody>
                    <a:bodyPr/>
                    <a:lstStyle/>
                    <a:p>
                      <a:pPr algn="ctr" fontAlgn="b"/>
                      <a:r>
                        <a:rPr lang="en-GB" sz="1400" b="1" i="0" u="none" strike="noStrike" dirty="0">
                          <a:solidFill>
                            <a:schemeClr val="bg1"/>
                          </a:solidFill>
                          <a:latin typeface="Calibri"/>
                        </a:rPr>
                        <a:t>Unit</a:t>
                      </a:r>
                    </a:p>
                  </a:txBody>
                  <a:tcPr marL="9525" marR="9525" marT="9525" marB="0" anchor="b"/>
                </a:tc>
                <a:tc>
                  <a:txBody>
                    <a:bodyPr/>
                    <a:lstStyle/>
                    <a:p>
                      <a:pPr algn="ctr" fontAlgn="b"/>
                      <a:r>
                        <a:rPr lang="en-GB" sz="1400" b="1" i="0" u="none" strike="noStrike" dirty="0" smtClean="0">
                          <a:solidFill>
                            <a:schemeClr val="bg1"/>
                          </a:solidFill>
                          <a:latin typeface="Calibri"/>
                        </a:rPr>
                        <a:t>Quantity</a:t>
                      </a:r>
                      <a:endParaRPr lang="en-GB" sz="1400" b="1" i="0" u="none" strike="noStrike" dirty="0">
                        <a:solidFill>
                          <a:schemeClr val="bg1"/>
                        </a:solidFill>
                        <a:latin typeface="Calibri"/>
                      </a:endParaRPr>
                    </a:p>
                  </a:txBody>
                  <a:tcPr marL="9525" marR="9525" marT="9525" marB="0" anchor="b"/>
                </a:tc>
                <a:tc>
                  <a:txBody>
                    <a:bodyPr/>
                    <a:lstStyle/>
                    <a:p>
                      <a:pPr algn="ctr" fontAlgn="b"/>
                      <a:r>
                        <a:rPr lang="en-GB" sz="1400" b="1" i="0" u="none" strike="noStrike" dirty="0" smtClean="0">
                          <a:solidFill>
                            <a:schemeClr val="bg1"/>
                          </a:solidFill>
                          <a:latin typeface="Calibri"/>
                        </a:rPr>
                        <a:t>Unit cost (NGN)</a:t>
                      </a:r>
                      <a:endParaRPr lang="en-GB" sz="1400" b="1" i="0" u="none" strike="noStrike" dirty="0">
                        <a:solidFill>
                          <a:schemeClr val="bg1"/>
                        </a:solidFill>
                        <a:latin typeface="Calibri"/>
                      </a:endParaRPr>
                    </a:p>
                  </a:txBody>
                  <a:tcPr marL="9525" marR="9525" marT="9525" marB="0" anchor="b"/>
                </a:tc>
                <a:tc>
                  <a:txBody>
                    <a:bodyPr/>
                    <a:lstStyle/>
                    <a:p>
                      <a:pPr algn="ctr" fontAlgn="b"/>
                      <a:r>
                        <a:rPr lang="en-GB" sz="1400" b="1" i="0" u="none" strike="noStrike" dirty="0">
                          <a:solidFill>
                            <a:schemeClr val="bg1"/>
                          </a:solidFill>
                          <a:latin typeface="Calibri"/>
                        </a:rPr>
                        <a:t>Total cost (NGN)</a:t>
                      </a:r>
                    </a:p>
                  </a:txBody>
                  <a:tcPr marL="9525" marR="9525" marT="9525" marB="0" anchor="b"/>
                </a:tc>
                <a:tc>
                  <a:txBody>
                    <a:bodyPr/>
                    <a:lstStyle/>
                    <a:p>
                      <a:pPr algn="ctr" fontAlgn="b"/>
                      <a:r>
                        <a:rPr lang="en-GB" sz="1400" b="1" i="0" u="none" strike="noStrike" dirty="0">
                          <a:solidFill>
                            <a:schemeClr val="bg1"/>
                          </a:solidFill>
                          <a:latin typeface="Calibri"/>
                        </a:rPr>
                        <a:t>Total cost (USD)</a:t>
                      </a:r>
                    </a:p>
                  </a:txBody>
                  <a:tcPr marL="9525" marR="9525" marT="9525" marB="0" anchor="b"/>
                </a:tc>
              </a:tr>
              <a:tr h="370840">
                <a:tc>
                  <a:txBody>
                    <a:bodyPr/>
                    <a:lstStyle/>
                    <a:p>
                      <a:pPr algn="just" fontAlgn="ctr"/>
                      <a:r>
                        <a:rPr lang="en-GB" sz="1400" b="1" i="0" u="none" strike="noStrike" dirty="0">
                          <a:solidFill>
                            <a:srgbClr val="000000"/>
                          </a:solidFill>
                          <a:latin typeface="Calibri"/>
                        </a:rPr>
                        <a:t>Timber 4”x2”x12’ hard wood (iron wood)</a:t>
                      </a:r>
                    </a:p>
                  </a:txBody>
                  <a:tcPr marL="9525" marR="9525" marT="9525" marB="0" anchor="ctr"/>
                </a:tc>
                <a:tc>
                  <a:txBody>
                    <a:bodyPr/>
                    <a:lstStyle/>
                    <a:p>
                      <a:pPr algn="ctr" fontAlgn="ctr"/>
                      <a:r>
                        <a:rPr lang="en-GB" sz="1400" b="0" i="0" u="none" strike="noStrike" dirty="0" err="1">
                          <a:solidFill>
                            <a:srgbClr val="000000"/>
                          </a:solidFill>
                          <a:latin typeface="Calibri"/>
                        </a:rPr>
                        <a:t>Pcs</a:t>
                      </a:r>
                      <a:endParaRPr lang="en-GB" sz="1400" b="0" i="0" u="none" strike="noStrike" dirty="0">
                        <a:solidFill>
                          <a:srgbClr val="000000"/>
                        </a:solidFill>
                        <a:latin typeface="Calibri"/>
                      </a:endParaRPr>
                    </a:p>
                  </a:txBody>
                  <a:tcPr marL="9525" marR="9525" marT="9525" marB="0" anchor="ctr"/>
                </a:tc>
                <a:tc>
                  <a:txBody>
                    <a:bodyPr/>
                    <a:lstStyle/>
                    <a:p>
                      <a:pPr algn="ctr" fontAlgn="b"/>
                      <a:r>
                        <a:rPr lang="en-GB" sz="1400" b="0" i="0" u="none" strike="noStrike" dirty="0">
                          <a:solidFill>
                            <a:srgbClr val="000000"/>
                          </a:solidFill>
                          <a:latin typeface="Calibri"/>
                        </a:rPr>
                        <a:t>72</a:t>
                      </a:r>
                    </a:p>
                  </a:txBody>
                  <a:tcPr marL="9525" marR="9525" marT="9525" marB="0" anchor="b"/>
                </a:tc>
                <a:tc>
                  <a:txBody>
                    <a:bodyPr/>
                    <a:lstStyle/>
                    <a:p>
                      <a:pPr algn="ctr" fontAlgn="b"/>
                      <a:r>
                        <a:rPr lang="en-GB" sz="1400" b="0" i="0" u="none" strike="noStrike" dirty="0">
                          <a:solidFill>
                            <a:srgbClr val="000000"/>
                          </a:solidFill>
                          <a:latin typeface="Calibri"/>
                        </a:rPr>
                        <a:t>520</a:t>
                      </a:r>
                    </a:p>
                  </a:txBody>
                  <a:tcPr marL="9525" marR="9525" marT="9525" marB="0" anchor="b"/>
                </a:tc>
                <a:tc>
                  <a:txBody>
                    <a:bodyPr/>
                    <a:lstStyle/>
                    <a:p>
                      <a:pPr algn="ctr" fontAlgn="b"/>
                      <a:r>
                        <a:rPr lang="en-GB" sz="1400" b="0" i="0" u="none" strike="noStrike" dirty="0">
                          <a:solidFill>
                            <a:srgbClr val="000000"/>
                          </a:solidFill>
                          <a:latin typeface="Calibri"/>
                        </a:rPr>
                        <a:t>37,440</a:t>
                      </a:r>
                    </a:p>
                  </a:txBody>
                  <a:tcPr marL="9525" marR="9525" marT="9525" marB="0" anchor="b"/>
                </a:tc>
                <a:tc>
                  <a:txBody>
                    <a:bodyPr/>
                    <a:lstStyle/>
                    <a:p>
                      <a:pPr algn="ctr" fontAlgn="b"/>
                      <a:r>
                        <a:rPr lang="en-GB" sz="1400" b="0" i="0" u="none" strike="noStrike">
                          <a:solidFill>
                            <a:srgbClr val="000000"/>
                          </a:solidFill>
                          <a:latin typeface="Calibri"/>
                        </a:rPr>
                        <a:t>187</a:t>
                      </a:r>
                    </a:p>
                  </a:txBody>
                  <a:tcPr marL="9525" marR="9525" marT="9525" marB="0" anchor="b"/>
                </a:tc>
              </a:tr>
              <a:tr h="370840">
                <a:tc>
                  <a:txBody>
                    <a:bodyPr/>
                    <a:lstStyle/>
                    <a:p>
                      <a:pPr algn="just" fontAlgn="ctr"/>
                      <a:r>
                        <a:rPr lang="en-GB" sz="1400" b="1" i="0" u="none" strike="noStrike" dirty="0">
                          <a:solidFill>
                            <a:srgbClr val="000000"/>
                          </a:solidFill>
                          <a:latin typeface="Calibri"/>
                        </a:rPr>
                        <a:t>Timber 2”x2”x12’ hard wood (iron wood)</a:t>
                      </a:r>
                    </a:p>
                  </a:txBody>
                  <a:tcPr marL="9525" marR="9525" marT="9525" marB="0" anchor="ctr"/>
                </a:tc>
                <a:tc>
                  <a:txBody>
                    <a:bodyPr/>
                    <a:lstStyle/>
                    <a:p>
                      <a:pPr algn="ctr" fontAlgn="ctr"/>
                      <a:r>
                        <a:rPr lang="en-GB" sz="1400" b="0" i="0" u="none" strike="noStrike">
                          <a:solidFill>
                            <a:srgbClr val="000000"/>
                          </a:solidFill>
                          <a:latin typeface="Calibri"/>
                        </a:rPr>
                        <a:t>Pcs</a:t>
                      </a:r>
                    </a:p>
                  </a:txBody>
                  <a:tcPr marL="9525" marR="9525" marT="9525" marB="0" anchor="ctr"/>
                </a:tc>
                <a:tc>
                  <a:txBody>
                    <a:bodyPr/>
                    <a:lstStyle/>
                    <a:p>
                      <a:pPr algn="ctr" fontAlgn="b"/>
                      <a:r>
                        <a:rPr lang="en-GB" sz="1400" b="0" i="0" u="none" strike="noStrike" dirty="0">
                          <a:solidFill>
                            <a:srgbClr val="000000"/>
                          </a:solidFill>
                          <a:latin typeface="Calibri"/>
                        </a:rPr>
                        <a:t>20</a:t>
                      </a:r>
                    </a:p>
                  </a:txBody>
                  <a:tcPr marL="9525" marR="9525" marT="9525" marB="0" anchor="b"/>
                </a:tc>
                <a:tc>
                  <a:txBody>
                    <a:bodyPr/>
                    <a:lstStyle/>
                    <a:p>
                      <a:pPr algn="ctr" fontAlgn="b"/>
                      <a:r>
                        <a:rPr lang="en-GB" sz="1400" b="0" i="0" u="none" strike="noStrike" dirty="0">
                          <a:solidFill>
                            <a:srgbClr val="000000"/>
                          </a:solidFill>
                          <a:latin typeface="Calibri"/>
                        </a:rPr>
                        <a:t>350</a:t>
                      </a:r>
                    </a:p>
                  </a:txBody>
                  <a:tcPr marL="9525" marR="9525" marT="9525" marB="0" anchor="b"/>
                </a:tc>
                <a:tc>
                  <a:txBody>
                    <a:bodyPr/>
                    <a:lstStyle/>
                    <a:p>
                      <a:pPr algn="ctr" fontAlgn="b"/>
                      <a:r>
                        <a:rPr lang="en-GB" sz="1400" b="0" i="0" u="none" strike="noStrike" dirty="0">
                          <a:solidFill>
                            <a:srgbClr val="000000"/>
                          </a:solidFill>
                          <a:latin typeface="Calibri"/>
                        </a:rPr>
                        <a:t>7,000</a:t>
                      </a:r>
                    </a:p>
                  </a:txBody>
                  <a:tcPr marL="9525" marR="9525" marT="9525" marB="0" anchor="b"/>
                </a:tc>
                <a:tc>
                  <a:txBody>
                    <a:bodyPr/>
                    <a:lstStyle/>
                    <a:p>
                      <a:pPr algn="ctr" fontAlgn="b"/>
                      <a:r>
                        <a:rPr lang="en-GB" sz="1400" b="0" i="0" u="none" strike="noStrike">
                          <a:solidFill>
                            <a:srgbClr val="000000"/>
                          </a:solidFill>
                          <a:latin typeface="Calibri"/>
                        </a:rPr>
                        <a:t>35</a:t>
                      </a:r>
                    </a:p>
                  </a:txBody>
                  <a:tcPr marL="9525" marR="9525" marT="9525" marB="0" anchor="b"/>
                </a:tc>
              </a:tr>
              <a:tr h="370840">
                <a:tc>
                  <a:txBody>
                    <a:bodyPr/>
                    <a:lstStyle/>
                    <a:p>
                      <a:pPr algn="just" fontAlgn="ctr"/>
                      <a:r>
                        <a:rPr lang="en-GB" sz="1400" b="1" i="0" u="none" strike="noStrike" dirty="0">
                          <a:solidFill>
                            <a:srgbClr val="000000"/>
                          </a:solidFill>
                          <a:latin typeface="Calibri"/>
                        </a:rPr>
                        <a:t>Timber 1”x4”x12’ hard wood (iron wood)</a:t>
                      </a:r>
                    </a:p>
                  </a:txBody>
                  <a:tcPr marL="9525" marR="9525" marT="9525" marB="0" anchor="ctr"/>
                </a:tc>
                <a:tc>
                  <a:txBody>
                    <a:bodyPr/>
                    <a:lstStyle/>
                    <a:p>
                      <a:pPr algn="ctr" fontAlgn="ctr"/>
                      <a:r>
                        <a:rPr lang="en-GB" sz="1400" b="0" i="0" u="none" strike="noStrike">
                          <a:solidFill>
                            <a:srgbClr val="000000"/>
                          </a:solidFill>
                          <a:latin typeface="Calibri"/>
                        </a:rPr>
                        <a:t>Pcs</a:t>
                      </a:r>
                    </a:p>
                  </a:txBody>
                  <a:tcPr marL="9525" marR="9525" marT="9525" marB="0" anchor="ctr"/>
                </a:tc>
                <a:tc>
                  <a:txBody>
                    <a:bodyPr/>
                    <a:lstStyle/>
                    <a:p>
                      <a:pPr algn="ctr" fontAlgn="b"/>
                      <a:r>
                        <a:rPr lang="en-GB" sz="1400" b="0" i="0" u="none" strike="noStrike" dirty="0">
                          <a:solidFill>
                            <a:srgbClr val="000000"/>
                          </a:solidFill>
                          <a:latin typeface="Calibri"/>
                        </a:rPr>
                        <a:t>8</a:t>
                      </a:r>
                    </a:p>
                  </a:txBody>
                  <a:tcPr marL="9525" marR="9525" marT="9525" marB="0" anchor="b"/>
                </a:tc>
                <a:tc>
                  <a:txBody>
                    <a:bodyPr/>
                    <a:lstStyle/>
                    <a:p>
                      <a:pPr algn="ctr" fontAlgn="b"/>
                      <a:r>
                        <a:rPr lang="en-GB" sz="1400" b="0" i="0" u="none" strike="noStrike" dirty="0">
                          <a:solidFill>
                            <a:srgbClr val="000000"/>
                          </a:solidFill>
                          <a:latin typeface="Calibri"/>
                        </a:rPr>
                        <a:t>500</a:t>
                      </a:r>
                    </a:p>
                  </a:txBody>
                  <a:tcPr marL="9525" marR="9525" marT="9525" marB="0" anchor="b"/>
                </a:tc>
                <a:tc>
                  <a:txBody>
                    <a:bodyPr/>
                    <a:lstStyle/>
                    <a:p>
                      <a:pPr algn="ctr" fontAlgn="b"/>
                      <a:r>
                        <a:rPr lang="en-GB" sz="1400" b="0" i="0" u="none" strike="noStrike" dirty="0">
                          <a:solidFill>
                            <a:srgbClr val="000000"/>
                          </a:solidFill>
                          <a:latin typeface="Calibri"/>
                        </a:rPr>
                        <a:t>4,000</a:t>
                      </a:r>
                    </a:p>
                  </a:txBody>
                  <a:tcPr marL="9525" marR="9525" marT="9525" marB="0" anchor="b"/>
                </a:tc>
                <a:tc>
                  <a:txBody>
                    <a:bodyPr/>
                    <a:lstStyle/>
                    <a:p>
                      <a:pPr algn="ctr" fontAlgn="b"/>
                      <a:r>
                        <a:rPr lang="en-GB" sz="1400" b="0" i="0" u="none" strike="noStrike" dirty="0">
                          <a:solidFill>
                            <a:srgbClr val="000000"/>
                          </a:solidFill>
                          <a:latin typeface="Calibri"/>
                        </a:rPr>
                        <a:t>20</a:t>
                      </a:r>
                    </a:p>
                  </a:txBody>
                  <a:tcPr marL="9525" marR="9525" marT="9525" marB="0" anchor="b"/>
                </a:tc>
              </a:tr>
              <a:tr h="370840">
                <a:tc>
                  <a:txBody>
                    <a:bodyPr/>
                    <a:lstStyle/>
                    <a:p>
                      <a:pPr algn="l" fontAlgn="ctr"/>
                      <a:r>
                        <a:rPr lang="en-GB" sz="1400" b="1" i="0" u="none" strike="noStrike" dirty="0">
                          <a:solidFill>
                            <a:srgbClr val="000000"/>
                          </a:solidFill>
                          <a:latin typeface="Calibri"/>
                        </a:rPr>
                        <a:t>CGI ( Zinc) Roofing - 3’x10’</a:t>
                      </a:r>
                    </a:p>
                  </a:txBody>
                  <a:tcPr marL="9525" marR="9525" marT="9525" marB="0" anchor="ctr"/>
                </a:tc>
                <a:tc>
                  <a:txBody>
                    <a:bodyPr/>
                    <a:lstStyle/>
                    <a:p>
                      <a:pPr algn="ctr" fontAlgn="ctr"/>
                      <a:r>
                        <a:rPr lang="en-GB" sz="1400" b="0" i="0" u="none" strike="noStrike">
                          <a:solidFill>
                            <a:srgbClr val="000000"/>
                          </a:solidFill>
                          <a:latin typeface="Calibri"/>
                        </a:rPr>
                        <a:t>Pcs</a:t>
                      </a:r>
                    </a:p>
                  </a:txBody>
                  <a:tcPr marL="9525" marR="9525" marT="9525" marB="0" anchor="ctr"/>
                </a:tc>
                <a:tc>
                  <a:txBody>
                    <a:bodyPr/>
                    <a:lstStyle/>
                    <a:p>
                      <a:pPr algn="ctr" fontAlgn="b"/>
                      <a:r>
                        <a:rPr lang="en-GB" sz="1400" b="0" i="0" u="none" strike="noStrike">
                          <a:solidFill>
                            <a:srgbClr val="000000"/>
                          </a:solidFill>
                          <a:latin typeface="Calibri"/>
                        </a:rPr>
                        <a:t>18</a:t>
                      </a:r>
                    </a:p>
                  </a:txBody>
                  <a:tcPr marL="9525" marR="9525" marT="9525" marB="0" anchor="b"/>
                </a:tc>
                <a:tc>
                  <a:txBody>
                    <a:bodyPr/>
                    <a:lstStyle/>
                    <a:p>
                      <a:pPr algn="ctr" fontAlgn="b"/>
                      <a:r>
                        <a:rPr lang="en-GB" sz="1400" b="0" i="0" u="none" strike="noStrike" dirty="0">
                          <a:solidFill>
                            <a:srgbClr val="000000"/>
                          </a:solidFill>
                          <a:latin typeface="Calibri"/>
                        </a:rPr>
                        <a:t>750</a:t>
                      </a:r>
                    </a:p>
                  </a:txBody>
                  <a:tcPr marL="9525" marR="9525" marT="9525" marB="0" anchor="b"/>
                </a:tc>
                <a:tc>
                  <a:txBody>
                    <a:bodyPr/>
                    <a:lstStyle/>
                    <a:p>
                      <a:pPr algn="ctr" fontAlgn="b"/>
                      <a:r>
                        <a:rPr lang="en-GB" sz="1400" b="0" i="0" u="none" strike="noStrike" dirty="0">
                          <a:solidFill>
                            <a:srgbClr val="000000"/>
                          </a:solidFill>
                          <a:latin typeface="Calibri"/>
                        </a:rPr>
                        <a:t>13,500</a:t>
                      </a:r>
                    </a:p>
                  </a:txBody>
                  <a:tcPr marL="9525" marR="9525" marT="9525" marB="0" anchor="b"/>
                </a:tc>
                <a:tc>
                  <a:txBody>
                    <a:bodyPr/>
                    <a:lstStyle/>
                    <a:p>
                      <a:pPr algn="ctr" fontAlgn="b"/>
                      <a:r>
                        <a:rPr lang="en-GB" sz="1400" b="0" i="0" u="none" strike="noStrike" dirty="0">
                          <a:solidFill>
                            <a:srgbClr val="000000"/>
                          </a:solidFill>
                          <a:latin typeface="Calibri"/>
                        </a:rPr>
                        <a:t>68</a:t>
                      </a:r>
                    </a:p>
                  </a:txBody>
                  <a:tcPr marL="9525" marR="9525" marT="9525" marB="0" anchor="b"/>
                </a:tc>
              </a:tr>
              <a:tr h="370840">
                <a:tc>
                  <a:txBody>
                    <a:bodyPr/>
                    <a:lstStyle/>
                    <a:p>
                      <a:pPr algn="just" fontAlgn="ctr"/>
                      <a:r>
                        <a:rPr lang="en-GB" sz="1400" b="1" i="0" u="none" strike="noStrike" dirty="0">
                          <a:solidFill>
                            <a:srgbClr val="000000"/>
                          </a:solidFill>
                          <a:latin typeface="Calibri"/>
                        </a:rPr>
                        <a:t>GI sheet 1’x10’ </a:t>
                      </a:r>
                    </a:p>
                  </a:txBody>
                  <a:tcPr marL="9525" marR="9525" marT="9525" marB="0" anchor="ctr"/>
                </a:tc>
                <a:tc>
                  <a:txBody>
                    <a:bodyPr/>
                    <a:lstStyle/>
                    <a:p>
                      <a:pPr algn="ctr" fontAlgn="ctr"/>
                      <a:r>
                        <a:rPr lang="en-GB" sz="1400" b="0" i="0" u="none" strike="noStrike">
                          <a:solidFill>
                            <a:srgbClr val="000000"/>
                          </a:solidFill>
                          <a:latin typeface="Calibri"/>
                        </a:rPr>
                        <a:t>Pcs</a:t>
                      </a:r>
                    </a:p>
                  </a:txBody>
                  <a:tcPr marL="9525" marR="9525" marT="9525" marB="0" anchor="ctr"/>
                </a:tc>
                <a:tc>
                  <a:txBody>
                    <a:bodyPr/>
                    <a:lstStyle/>
                    <a:p>
                      <a:pPr algn="ctr" fontAlgn="b"/>
                      <a:r>
                        <a:rPr lang="en-GB" sz="1400" b="0" i="0" u="none" strike="noStrike">
                          <a:solidFill>
                            <a:srgbClr val="000000"/>
                          </a:solidFill>
                          <a:latin typeface="Calibri"/>
                        </a:rPr>
                        <a:t>3</a:t>
                      </a:r>
                    </a:p>
                  </a:txBody>
                  <a:tcPr marL="9525" marR="9525" marT="9525" marB="0" anchor="b"/>
                </a:tc>
                <a:tc>
                  <a:txBody>
                    <a:bodyPr/>
                    <a:lstStyle/>
                    <a:p>
                      <a:pPr algn="ctr" fontAlgn="b"/>
                      <a:r>
                        <a:rPr lang="en-GB" sz="1400" b="0" i="0" u="none" strike="noStrike" dirty="0">
                          <a:solidFill>
                            <a:srgbClr val="000000"/>
                          </a:solidFill>
                          <a:latin typeface="Calibri"/>
                        </a:rPr>
                        <a:t>600</a:t>
                      </a:r>
                    </a:p>
                  </a:txBody>
                  <a:tcPr marL="9525" marR="9525" marT="9525" marB="0" anchor="b"/>
                </a:tc>
                <a:tc>
                  <a:txBody>
                    <a:bodyPr/>
                    <a:lstStyle/>
                    <a:p>
                      <a:pPr algn="ctr" fontAlgn="b"/>
                      <a:r>
                        <a:rPr lang="en-GB" sz="1400" b="0" i="0" u="none" strike="noStrike" dirty="0">
                          <a:solidFill>
                            <a:srgbClr val="000000"/>
                          </a:solidFill>
                          <a:latin typeface="Calibri"/>
                        </a:rPr>
                        <a:t>1,800</a:t>
                      </a:r>
                    </a:p>
                  </a:txBody>
                  <a:tcPr marL="9525" marR="9525" marT="9525" marB="0" anchor="b"/>
                </a:tc>
                <a:tc>
                  <a:txBody>
                    <a:bodyPr/>
                    <a:lstStyle/>
                    <a:p>
                      <a:pPr algn="ctr" fontAlgn="b"/>
                      <a:r>
                        <a:rPr lang="en-GB" sz="1400" b="0" i="0" u="none" strike="noStrike" dirty="0">
                          <a:solidFill>
                            <a:srgbClr val="000000"/>
                          </a:solidFill>
                          <a:latin typeface="Calibri"/>
                        </a:rPr>
                        <a:t>9</a:t>
                      </a:r>
                    </a:p>
                  </a:txBody>
                  <a:tcPr marL="9525" marR="9525" marT="9525" marB="0" anchor="b"/>
                </a:tc>
              </a:tr>
              <a:tr h="370840">
                <a:tc>
                  <a:txBody>
                    <a:bodyPr/>
                    <a:lstStyle/>
                    <a:p>
                      <a:pPr algn="just" fontAlgn="ctr"/>
                      <a:r>
                        <a:rPr lang="en-GB" sz="1400" b="1" i="0" u="none" strike="noStrike" dirty="0">
                          <a:solidFill>
                            <a:srgbClr val="000000"/>
                          </a:solidFill>
                          <a:latin typeface="Calibri"/>
                        </a:rPr>
                        <a:t>Straw under CGIs</a:t>
                      </a:r>
                    </a:p>
                  </a:txBody>
                  <a:tcPr marL="9525" marR="9525" marT="9525" marB="0" anchor="ctr"/>
                </a:tc>
                <a:tc>
                  <a:txBody>
                    <a:bodyPr/>
                    <a:lstStyle/>
                    <a:p>
                      <a:pPr algn="ctr" fontAlgn="ctr"/>
                      <a:r>
                        <a:rPr lang="en-GB" sz="1400" b="0" i="0" u="none" strike="noStrike">
                          <a:solidFill>
                            <a:srgbClr val="000000"/>
                          </a:solidFill>
                          <a:latin typeface="Calibri"/>
                        </a:rPr>
                        <a:t>Pcs</a:t>
                      </a:r>
                    </a:p>
                  </a:txBody>
                  <a:tcPr marL="9525" marR="9525" marT="9525" marB="0" anchor="ctr"/>
                </a:tc>
                <a:tc>
                  <a:txBody>
                    <a:bodyPr/>
                    <a:lstStyle/>
                    <a:p>
                      <a:pPr algn="ctr" fontAlgn="b"/>
                      <a:r>
                        <a:rPr lang="en-GB" sz="1400" b="0" i="0" u="none" strike="noStrike">
                          <a:solidFill>
                            <a:srgbClr val="000000"/>
                          </a:solidFill>
                          <a:latin typeface="Calibri"/>
                        </a:rPr>
                        <a:t>0</a:t>
                      </a:r>
                    </a:p>
                  </a:txBody>
                  <a:tcPr marL="9525" marR="9525" marT="9525" marB="0" anchor="b"/>
                </a:tc>
                <a:tc>
                  <a:txBody>
                    <a:bodyPr/>
                    <a:lstStyle/>
                    <a:p>
                      <a:pPr algn="ctr" fontAlgn="b"/>
                      <a:r>
                        <a:rPr lang="en-GB" sz="1400" b="0" i="0" u="none" strike="noStrike">
                          <a:solidFill>
                            <a:srgbClr val="000000"/>
                          </a:solidFill>
                          <a:latin typeface="Calibri"/>
                        </a:rPr>
                        <a:t>0</a:t>
                      </a:r>
                    </a:p>
                  </a:txBody>
                  <a:tcPr marL="9525" marR="9525" marT="9525" marB="0" anchor="b"/>
                </a:tc>
                <a:tc>
                  <a:txBody>
                    <a:bodyPr/>
                    <a:lstStyle/>
                    <a:p>
                      <a:pPr algn="ctr" fontAlgn="b"/>
                      <a:r>
                        <a:rPr lang="en-GB" sz="1400" b="0" i="0" u="none" strike="noStrike" dirty="0">
                          <a:solidFill>
                            <a:srgbClr val="000000"/>
                          </a:solidFill>
                          <a:latin typeface="Calibri"/>
                        </a:rPr>
                        <a:t>0</a:t>
                      </a:r>
                    </a:p>
                  </a:txBody>
                  <a:tcPr marL="9525" marR="9525" marT="9525" marB="0" anchor="b"/>
                </a:tc>
                <a:tc>
                  <a:txBody>
                    <a:bodyPr/>
                    <a:lstStyle/>
                    <a:p>
                      <a:pPr algn="ctr" fontAlgn="b"/>
                      <a:r>
                        <a:rPr lang="en-GB" sz="1400" b="0" i="0" u="none" strike="noStrike" dirty="0">
                          <a:solidFill>
                            <a:srgbClr val="000000"/>
                          </a:solidFill>
                          <a:latin typeface="Calibri"/>
                        </a:rPr>
                        <a:t>0</a:t>
                      </a:r>
                    </a:p>
                  </a:txBody>
                  <a:tcPr marL="9525" marR="9525" marT="9525" marB="0" anchor="b"/>
                </a:tc>
              </a:tr>
              <a:tr h="370840">
                <a:tc>
                  <a:txBody>
                    <a:bodyPr/>
                    <a:lstStyle/>
                    <a:p>
                      <a:pPr algn="just" fontAlgn="ctr"/>
                      <a:r>
                        <a:rPr lang="en-GB" sz="1400" b="1" i="0" u="none" strike="noStrike" dirty="0">
                          <a:solidFill>
                            <a:srgbClr val="000000"/>
                          </a:solidFill>
                          <a:latin typeface="Calibri"/>
                        </a:rPr>
                        <a:t>mosquito net</a:t>
                      </a:r>
                    </a:p>
                  </a:txBody>
                  <a:tcPr marL="9525" marR="9525" marT="9525" marB="0" anchor="ctr"/>
                </a:tc>
                <a:tc>
                  <a:txBody>
                    <a:bodyPr/>
                    <a:lstStyle/>
                    <a:p>
                      <a:pPr algn="ctr" fontAlgn="ctr"/>
                      <a:r>
                        <a:rPr lang="en-GB" sz="1400" b="0" i="0" u="none" strike="noStrike">
                          <a:solidFill>
                            <a:srgbClr val="000000"/>
                          </a:solidFill>
                          <a:latin typeface="Calibri"/>
                        </a:rPr>
                        <a:t>m2</a:t>
                      </a:r>
                    </a:p>
                  </a:txBody>
                  <a:tcPr marL="9525" marR="9525" marT="9525" marB="0" anchor="ctr"/>
                </a:tc>
                <a:tc>
                  <a:txBody>
                    <a:bodyPr/>
                    <a:lstStyle/>
                    <a:p>
                      <a:pPr algn="ctr" fontAlgn="b"/>
                      <a:r>
                        <a:rPr lang="en-GB" sz="1400" b="0" i="0" u="none" strike="noStrike">
                          <a:solidFill>
                            <a:srgbClr val="000000"/>
                          </a:solidFill>
                          <a:latin typeface="Calibri"/>
                        </a:rPr>
                        <a:t>11</a:t>
                      </a:r>
                    </a:p>
                  </a:txBody>
                  <a:tcPr marL="9525" marR="9525" marT="9525" marB="0" anchor="b"/>
                </a:tc>
                <a:tc>
                  <a:txBody>
                    <a:bodyPr/>
                    <a:lstStyle/>
                    <a:p>
                      <a:pPr algn="ctr" fontAlgn="b"/>
                      <a:r>
                        <a:rPr lang="en-GB" sz="1400" b="0" i="0" u="none" strike="noStrike">
                          <a:solidFill>
                            <a:srgbClr val="000000"/>
                          </a:solidFill>
                          <a:latin typeface="Calibri"/>
                        </a:rPr>
                        <a:t>350</a:t>
                      </a:r>
                    </a:p>
                  </a:txBody>
                  <a:tcPr marL="9525" marR="9525" marT="9525" marB="0" anchor="b"/>
                </a:tc>
                <a:tc>
                  <a:txBody>
                    <a:bodyPr/>
                    <a:lstStyle/>
                    <a:p>
                      <a:pPr algn="ctr" fontAlgn="b"/>
                      <a:r>
                        <a:rPr lang="en-GB" sz="1400" b="0" i="0" u="none" strike="noStrike" dirty="0">
                          <a:solidFill>
                            <a:srgbClr val="000000"/>
                          </a:solidFill>
                          <a:latin typeface="Calibri"/>
                        </a:rPr>
                        <a:t>3,955</a:t>
                      </a:r>
                    </a:p>
                  </a:txBody>
                  <a:tcPr marL="9525" marR="9525" marT="9525" marB="0" anchor="b"/>
                </a:tc>
                <a:tc>
                  <a:txBody>
                    <a:bodyPr/>
                    <a:lstStyle/>
                    <a:p>
                      <a:pPr algn="ctr" fontAlgn="b"/>
                      <a:r>
                        <a:rPr lang="en-GB" sz="1400" b="0" i="0" u="none" strike="noStrike" dirty="0">
                          <a:solidFill>
                            <a:srgbClr val="000000"/>
                          </a:solidFill>
                          <a:latin typeface="Calibri"/>
                        </a:rPr>
                        <a:t>20</a:t>
                      </a:r>
                    </a:p>
                  </a:txBody>
                  <a:tcPr marL="9525" marR="9525" marT="9525" marB="0" anchor="b"/>
                </a:tc>
              </a:tr>
              <a:tr h="370840">
                <a:tc>
                  <a:txBody>
                    <a:bodyPr/>
                    <a:lstStyle/>
                    <a:p>
                      <a:pPr algn="l" fontAlgn="b"/>
                      <a:r>
                        <a:rPr lang="en-GB" sz="1400" b="1" i="0" u="none" strike="noStrike" dirty="0">
                          <a:solidFill>
                            <a:srgbClr val="000000"/>
                          </a:solidFill>
                          <a:latin typeface="Calibri"/>
                        </a:rPr>
                        <a:t>4" nail</a:t>
                      </a:r>
                    </a:p>
                  </a:txBody>
                  <a:tcPr marL="9525" marR="9525" marT="9525" marB="0" anchor="b"/>
                </a:tc>
                <a:tc>
                  <a:txBody>
                    <a:bodyPr/>
                    <a:lstStyle/>
                    <a:p>
                      <a:pPr algn="ctr" fontAlgn="b"/>
                      <a:r>
                        <a:rPr lang="en-GB" sz="1400" b="0" i="0" u="none" strike="noStrike">
                          <a:solidFill>
                            <a:srgbClr val="000000"/>
                          </a:solidFill>
                          <a:latin typeface="Calibri"/>
                        </a:rPr>
                        <a:t>kg</a:t>
                      </a:r>
                    </a:p>
                  </a:txBody>
                  <a:tcPr marL="9525" marR="9525" marT="9525" marB="0" anchor="b"/>
                </a:tc>
                <a:tc>
                  <a:txBody>
                    <a:bodyPr/>
                    <a:lstStyle/>
                    <a:p>
                      <a:pPr algn="ctr" fontAlgn="b"/>
                      <a:r>
                        <a:rPr lang="en-GB" sz="1400" b="0" i="0" u="none" strike="noStrike">
                          <a:solidFill>
                            <a:srgbClr val="000000"/>
                          </a:solidFill>
                          <a:latin typeface="Calibri"/>
                        </a:rPr>
                        <a:t>10</a:t>
                      </a:r>
                    </a:p>
                  </a:txBody>
                  <a:tcPr marL="9525" marR="9525" marT="9525" marB="0" anchor="b"/>
                </a:tc>
                <a:tc>
                  <a:txBody>
                    <a:bodyPr/>
                    <a:lstStyle/>
                    <a:p>
                      <a:pPr algn="ctr" fontAlgn="b"/>
                      <a:r>
                        <a:rPr lang="en-GB" sz="1400" b="0" i="0" u="none" strike="noStrike">
                          <a:solidFill>
                            <a:srgbClr val="000000"/>
                          </a:solidFill>
                          <a:latin typeface="Calibri"/>
                        </a:rPr>
                        <a:t>230</a:t>
                      </a:r>
                    </a:p>
                  </a:txBody>
                  <a:tcPr marL="9525" marR="9525" marT="9525" marB="0" anchor="b"/>
                </a:tc>
                <a:tc>
                  <a:txBody>
                    <a:bodyPr/>
                    <a:lstStyle/>
                    <a:p>
                      <a:pPr algn="ctr" fontAlgn="b"/>
                      <a:r>
                        <a:rPr lang="en-GB" sz="1400" b="0" i="0" u="none" strike="noStrike" dirty="0">
                          <a:solidFill>
                            <a:srgbClr val="000000"/>
                          </a:solidFill>
                          <a:latin typeface="Calibri"/>
                        </a:rPr>
                        <a:t>2,300</a:t>
                      </a:r>
                    </a:p>
                  </a:txBody>
                  <a:tcPr marL="9525" marR="9525" marT="9525" marB="0" anchor="b"/>
                </a:tc>
                <a:tc>
                  <a:txBody>
                    <a:bodyPr/>
                    <a:lstStyle/>
                    <a:p>
                      <a:pPr algn="ctr" fontAlgn="b"/>
                      <a:r>
                        <a:rPr lang="en-GB" sz="1400" b="0" i="0" u="none" strike="noStrike" dirty="0">
                          <a:solidFill>
                            <a:srgbClr val="000000"/>
                          </a:solidFill>
                          <a:latin typeface="Calibri"/>
                        </a:rPr>
                        <a:t>12</a:t>
                      </a:r>
                    </a:p>
                  </a:txBody>
                  <a:tcPr marL="9525" marR="9525" marT="9525" marB="0" anchor="b"/>
                </a:tc>
              </a:tr>
              <a:tr h="370840">
                <a:tc>
                  <a:txBody>
                    <a:bodyPr/>
                    <a:lstStyle/>
                    <a:p>
                      <a:pPr algn="l" fontAlgn="b"/>
                      <a:r>
                        <a:rPr lang="en-GB" sz="1400" b="1" i="0" u="none" strike="noStrike" dirty="0">
                          <a:solidFill>
                            <a:srgbClr val="000000"/>
                          </a:solidFill>
                          <a:latin typeface="Calibri"/>
                        </a:rPr>
                        <a:t>3" nail</a:t>
                      </a:r>
                    </a:p>
                  </a:txBody>
                  <a:tcPr marL="9525" marR="9525" marT="9525" marB="0" anchor="b"/>
                </a:tc>
                <a:tc>
                  <a:txBody>
                    <a:bodyPr/>
                    <a:lstStyle/>
                    <a:p>
                      <a:pPr algn="ctr" fontAlgn="b"/>
                      <a:r>
                        <a:rPr lang="en-GB" sz="1400" b="0" i="0" u="none" strike="noStrike">
                          <a:solidFill>
                            <a:srgbClr val="000000"/>
                          </a:solidFill>
                          <a:latin typeface="Calibri"/>
                        </a:rPr>
                        <a:t>kg</a:t>
                      </a:r>
                    </a:p>
                  </a:txBody>
                  <a:tcPr marL="9525" marR="9525" marT="9525" marB="0" anchor="b"/>
                </a:tc>
                <a:tc>
                  <a:txBody>
                    <a:bodyPr/>
                    <a:lstStyle/>
                    <a:p>
                      <a:pPr algn="ctr" fontAlgn="b"/>
                      <a:r>
                        <a:rPr lang="en-GB" sz="1400" b="0" i="0" u="none" strike="noStrike">
                          <a:solidFill>
                            <a:srgbClr val="000000"/>
                          </a:solidFill>
                          <a:latin typeface="Calibri"/>
                        </a:rPr>
                        <a:t>3</a:t>
                      </a:r>
                    </a:p>
                  </a:txBody>
                  <a:tcPr marL="9525" marR="9525" marT="9525" marB="0" anchor="b"/>
                </a:tc>
                <a:tc>
                  <a:txBody>
                    <a:bodyPr/>
                    <a:lstStyle/>
                    <a:p>
                      <a:pPr algn="ctr" fontAlgn="b"/>
                      <a:r>
                        <a:rPr lang="en-GB" sz="1400" b="0" i="0" u="none" strike="noStrike">
                          <a:solidFill>
                            <a:srgbClr val="000000"/>
                          </a:solidFill>
                          <a:latin typeface="Calibri"/>
                        </a:rPr>
                        <a:t>230</a:t>
                      </a:r>
                    </a:p>
                  </a:txBody>
                  <a:tcPr marL="9525" marR="9525" marT="9525" marB="0" anchor="b"/>
                </a:tc>
                <a:tc>
                  <a:txBody>
                    <a:bodyPr/>
                    <a:lstStyle/>
                    <a:p>
                      <a:pPr algn="ctr" fontAlgn="b"/>
                      <a:r>
                        <a:rPr lang="en-GB" sz="1400" b="0" i="0" u="none" strike="noStrike">
                          <a:solidFill>
                            <a:srgbClr val="000000"/>
                          </a:solidFill>
                          <a:latin typeface="Calibri"/>
                        </a:rPr>
                        <a:t>690</a:t>
                      </a:r>
                    </a:p>
                  </a:txBody>
                  <a:tcPr marL="9525" marR="9525" marT="9525" marB="0" anchor="b"/>
                </a:tc>
                <a:tc>
                  <a:txBody>
                    <a:bodyPr/>
                    <a:lstStyle/>
                    <a:p>
                      <a:pPr algn="ctr" fontAlgn="b"/>
                      <a:r>
                        <a:rPr lang="en-GB" sz="1400" b="0" i="0" u="none" strike="noStrike" dirty="0">
                          <a:solidFill>
                            <a:srgbClr val="000000"/>
                          </a:solidFill>
                          <a:latin typeface="Calibri"/>
                        </a:rPr>
                        <a:t>3</a:t>
                      </a:r>
                    </a:p>
                  </a:txBody>
                  <a:tcPr marL="9525" marR="9525" marT="9525" marB="0" anchor="b"/>
                </a:tc>
              </a:tr>
              <a:tr h="370840">
                <a:tc>
                  <a:txBody>
                    <a:bodyPr/>
                    <a:lstStyle/>
                    <a:p>
                      <a:pPr algn="l" fontAlgn="b"/>
                      <a:r>
                        <a:rPr lang="en-GB" sz="1400" b="1" i="0" u="none" strike="noStrike" dirty="0">
                          <a:solidFill>
                            <a:srgbClr val="000000"/>
                          </a:solidFill>
                          <a:latin typeface="Calibri"/>
                        </a:rPr>
                        <a:t>2" nail</a:t>
                      </a:r>
                    </a:p>
                  </a:txBody>
                  <a:tcPr marL="9525" marR="9525" marT="9525" marB="0" anchor="b"/>
                </a:tc>
                <a:tc>
                  <a:txBody>
                    <a:bodyPr/>
                    <a:lstStyle/>
                    <a:p>
                      <a:pPr algn="ctr" fontAlgn="b"/>
                      <a:r>
                        <a:rPr lang="en-GB" sz="1400" b="0" i="0" u="none" strike="noStrike">
                          <a:solidFill>
                            <a:srgbClr val="000000"/>
                          </a:solidFill>
                          <a:latin typeface="Calibri"/>
                        </a:rPr>
                        <a:t>kg</a:t>
                      </a:r>
                    </a:p>
                  </a:txBody>
                  <a:tcPr marL="9525" marR="9525" marT="9525" marB="0" anchor="b"/>
                </a:tc>
                <a:tc>
                  <a:txBody>
                    <a:bodyPr/>
                    <a:lstStyle/>
                    <a:p>
                      <a:pPr algn="ctr" fontAlgn="b"/>
                      <a:r>
                        <a:rPr lang="en-GB" sz="1400" b="0" i="0" u="none" strike="noStrike">
                          <a:solidFill>
                            <a:srgbClr val="000000"/>
                          </a:solidFill>
                          <a:latin typeface="Calibri"/>
                        </a:rPr>
                        <a:t>1</a:t>
                      </a:r>
                    </a:p>
                  </a:txBody>
                  <a:tcPr marL="9525" marR="9525" marT="9525" marB="0" anchor="b"/>
                </a:tc>
                <a:tc>
                  <a:txBody>
                    <a:bodyPr/>
                    <a:lstStyle/>
                    <a:p>
                      <a:pPr algn="ctr" fontAlgn="b"/>
                      <a:r>
                        <a:rPr lang="en-GB" sz="1400" b="0" i="0" u="none" strike="noStrike">
                          <a:solidFill>
                            <a:srgbClr val="000000"/>
                          </a:solidFill>
                          <a:latin typeface="Calibri"/>
                        </a:rPr>
                        <a:t>230</a:t>
                      </a:r>
                    </a:p>
                  </a:txBody>
                  <a:tcPr marL="9525" marR="9525" marT="9525" marB="0" anchor="b"/>
                </a:tc>
                <a:tc>
                  <a:txBody>
                    <a:bodyPr/>
                    <a:lstStyle/>
                    <a:p>
                      <a:pPr algn="ctr" fontAlgn="b"/>
                      <a:r>
                        <a:rPr lang="en-GB" sz="1400" b="0" i="0" u="none" strike="noStrike">
                          <a:solidFill>
                            <a:srgbClr val="000000"/>
                          </a:solidFill>
                          <a:latin typeface="Calibri"/>
                        </a:rPr>
                        <a:t>230</a:t>
                      </a:r>
                    </a:p>
                  </a:txBody>
                  <a:tcPr marL="9525" marR="9525" marT="9525" marB="0" anchor="b"/>
                </a:tc>
                <a:tc>
                  <a:txBody>
                    <a:bodyPr/>
                    <a:lstStyle/>
                    <a:p>
                      <a:pPr algn="ctr" fontAlgn="b"/>
                      <a:r>
                        <a:rPr lang="en-GB" sz="1400" b="0" i="0" u="none" strike="noStrike" dirty="0">
                          <a:solidFill>
                            <a:srgbClr val="000000"/>
                          </a:solidFill>
                          <a:latin typeface="Calibri"/>
                        </a:rPr>
                        <a:t>1</a:t>
                      </a:r>
                    </a:p>
                  </a:txBody>
                  <a:tcPr marL="9525" marR="9525" marT="9525" marB="0" anchor="b"/>
                </a:tc>
              </a:tr>
              <a:tr h="370840">
                <a:tc>
                  <a:txBody>
                    <a:bodyPr/>
                    <a:lstStyle/>
                    <a:p>
                      <a:pPr algn="l" fontAlgn="b"/>
                      <a:r>
                        <a:rPr lang="en-GB" sz="1400" b="1" i="0" u="none" strike="noStrike" dirty="0">
                          <a:solidFill>
                            <a:srgbClr val="000000"/>
                          </a:solidFill>
                          <a:latin typeface="Calibri"/>
                        </a:rPr>
                        <a:t>Roofing nail, in 7kg pack</a:t>
                      </a:r>
                    </a:p>
                  </a:txBody>
                  <a:tcPr marL="9525" marR="9525" marT="9525" marB="0" anchor="b"/>
                </a:tc>
                <a:tc>
                  <a:txBody>
                    <a:bodyPr/>
                    <a:lstStyle/>
                    <a:p>
                      <a:pPr algn="ctr" fontAlgn="b"/>
                      <a:r>
                        <a:rPr lang="en-GB" sz="1400" b="0" i="0" u="none" strike="noStrike">
                          <a:solidFill>
                            <a:srgbClr val="000000"/>
                          </a:solidFill>
                          <a:latin typeface="Calibri"/>
                        </a:rPr>
                        <a:t>Pack</a:t>
                      </a:r>
                    </a:p>
                  </a:txBody>
                  <a:tcPr marL="9525" marR="9525" marT="9525" marB="0" anchor="b"/>
                </a:tc>
                <a:tc>
                  <a:txBody>
                    <a:bodyPr/>
                    <a:lstStyle/>
                    <a:p>
                      <a:pPr algn="ctr" fontAlgn="b"/>
                      <a:r>
                        <a:rPr lang="en-GB" sz="1400" b="0" i="0" u="none" strike="noStrike">
                          <a:solidFill>
                            <a:srgbClr val="000000"/>
                          </a:solidFill>
                          <a:latin typeface="Calibri"/>
                        </a:rPr>
                        <a:t>2</a:t>
                      </a:r>
                    </a:p>
                  </a:txBody>
                  <a:tcPr marL="9525" marR="9525" marT="9525" marB="0" anchor="b"/>
                </a:tc>
                <a:tc>
                  <a:txBody>
                    <a:bodyPr/>
                    <a:lstStyle/>
                    <a:p>
                      <a:pPr algn="ctr" fontAlgn="b"/>
                      <a:r>
                        <a:rPr lang="en-GB" sz="1400" b="0" i="0" u="none" strike="noStrike">
                          <a:solidFill>
                            <a:srgbClr val="000000"/>
                          </a:solidFill>
                          <a:latin typeface="Calibri"/>
                        </a:rPr>
                        <a:t>1,500</a:t>
                      </a:r>
                    </a:p>
                  </a:txBody>
                  <a:tcPr marL="9525" marR="9525" marT="9525" marB="0" anchor="b"/>
                </a:tc>
                <a:tc>
                  <a:txBody>
                    <a:bodyPr/>
                    <a:lstStyle/>
                    <a:p>
                      <a:pPr algn="ctr" fontAlgn="b"/>
                      <a:r>
                        <a:rPr lang="en-GB" sz="1400" b="0" i="0" u="none" strike="noStrike" dirty="0">
                          <a:solidFill>
                            <a:srgbClr val="000000"/>
                          </a:solidFill>
                          <a:latin typeface="Calibri"/>
                        </a:rPr>
                        <a:t>3,000</a:t>
                      </a:r>
                    </a:p>
                  </a:txBody>
                  <a:tcPr marL="9525" marR="9525" marT="9525" marB="0" anchor="b"/>
                </a:tc>
                <a:tc>
                  <a:txBody>
                    <a:bodyPr/>
                    <a:lstStyle/>
                    <a:p>
                      <a:pPr algn="ctr" fontAlgn="b"/>
                      <a:r>
                        <a:rPr lang="en-GB" sz="1400" b="0" i="0" u="none" strike="noStrike" dirty="0">
                          <a:solidFill>
                            <a:srgbClr val="000000"/>
                          </a:solidFill>
                          <a:latin typeface="Calibri"/>
                        </a:rPr>
                        <a:t>15</a:t>
                      </a:r>
                    </a:p>
                  </a:txBody>
                  <a:tcPr marL="9525" marR="9525" marT="9525" marB="0" anchor="b"/>
                </a:tc>
              </a:tr>
              <a:tr h="370840">
                <a:tc>
                  <a:txBody>
                    <a:bodyPr/>
                    <a:lstStyle/>
                    <a:p>
                      <a:pPr algn="l" fontAlgn="b"/>
                      <a:r>
                        <a:rPr lang="en-GB" sz="1400" b="1" i="0" u="none" strike="noStrike" dirty="0">
                          <a:solidFill>
                            <a:srgbClr val="000000"/>
                          </a:solidFill>
                          <a:latin typeface="Calibri"/>
                        </a:rPr>
                        <a:t>4" hinges for doors and windows</a:t>
                      </a:r>
                    </a:p>
                  </a:txBody>
                  <a:tcPr marL="9525" marR="9525" marT="9525" marB="0" anchor="b"/>
                </a:tc>
                <a:tc>
                  <a:txBody>
                    <a:bodyPr/>
                    <a:lstStyle/>
                    <a:p>
                      <a:pPr algn="ctr" fontAlgn="b"/>
                      <a:r>
                        <a:rPr lang="en-GB" sz="1400" b="0" i="0" u="none" strike="noStrike">
                          <a:solidFill>
                            <a:srgbClr val="000000"/>
                          </a:solidFill>
                          <a:latin typeface="Calibri"/>
                        </a:rPr>
                        <a:t>Pcs</a:t>
                      </a:r>
                    </a:p>
                  </a:txBody>
                  <a:tcPr marL="9525" marR="9525" marT="9525" marB="0" anchor="b"/>
                </a:tc>
                <a:tc>
                  <a:txBody>
                    <a:bodyPr/>
                    <a:lstStyle/>
                    <a:p>
                      <a:pPr algn="ctr" fontAlgn="b"/>
                      <a:r>
                        <a:rPr lang="en-GB" sz="1400" b="0" i="0" u="none" strike="noStrike">
                          <a:solidFill>
                            <a:srgbClr val="000000"/>
                          </a:solidFill>
                          <a:latin typeface="Calibri"/>
                        </a:rPr>
                        <a:t>10</a:t>
                      </a:r>
                    </a:p>
                  </a:txBody>
                  <a:tcPr marL="9525" marR="9525" marT="9525" marB="0" anchor="b"/>
                </a:tc>
                <a:tc>
                  <a:txBody>
                    <a:bodyPr/>
                    <a:lstStyle/>
                    <a:p>
                      <a:pPr algn="ctr" fontAlgn="b"/>
                      <a:r>
                        <a:rPr lang="en-GB" sz="1400" b="0" i="0" u="none" strike="noStrike">
                          <a:solidFill>
                            <a:srgbClr val="000000"/>
                          </a:solidFill>
                          <a:latin typeface="Calibri"/>
                        </a:rPr>
                        <a:t>200</a:t>
                      </a:r>
                    </a:p>
                  </a:txBody>
                  <a:tcPr marL="9525" marR="9525" marT="9525" marB="0" anchor="b"/>
                </a:tc>
                <a:tc>
                  <a:txBody>
                    <a:bodyPr/>
                    <a:lstStyle/>
                    <a:p>
                      <a:pPr algn="ctr" fontAlgn="b"/>
                      <a:r>
                        <a:rPr lang="en-GB" sz="1400" b="0" i="0" u="none" strike="noStrike">
                          <a:solidFill>
                            <a:srgbClr val="000000"/>
                          </a:solidFill>
                          <a:latin typeface="Calibri"/>
                        </a:rPr>
                        <a:t>2,000</a:t>
                      </a:r>
                    </a:p>
                  </a:txBody>
                  <a:tcPr marL="9525" marR="9525" marT="9525" marB="0" anchor="b"/>
                </a:tc>
                <a:tc>
                  <a:txBody>
                    <a:bodyPr/>
                    <a:lstStyle/>
                    <a:p>
                      <a:pPr algn="ctr" fontAlgn="b"/>
                      <a:r>
                        <a:rPr lang="en-GB" sz="1400" b="0" i="0" u="none" strike="noStrike" dirty="0">
                          <a:solidFill>
                            <a:srgbClr val="000000"/>
                          </a:solidFill>
                          <a:latin typeface="Calibri"/>
                        </a:rPr>
                        <a:t>10</a:t>
                      </a:r>
                    </a:p>
                  </a:txBody>
                  <a:tcPr marL="9525" marR="9525" marT="9525" marB="0" anchor="b"/>
                </a:tc>
              </a:tr>
              <a:tr h="370840">
                <a:tc>
                  <a:txBody>
                    <a:bodyPr/>
                    <a:lstStyle/>
                    <a:p>
                      <a:pPr algn="just" fontAlgn="ctr"/>
                      <a:r>
                        <a:rPr lang="en-GB" sz="1400" b="1" i="0" u="none" strike="noStrike" dirty="0">
                          <a:solidFill>
                            <a:srgbClr val="000000"/>
                          </a:solidFill>
                          <a:latin typeface="Calibri"/>
                        </a:rPr>
                        <a:t>Reinforced </a:t>
                      </a:r>
                      <a:r>
                        <a:rPr lang="en-GB" sz="1400" b="1" i="0" u="none" strike="noStrike" dirty="0" err="1">
                          <a:solidFill>
                            <a:srgbClr val="000000"/>
                          </a:solidFill>
                          <a:latin typeface="Calibri"/>
                        </a:rPr>
                        <a:t>tarpauline</a:t>
                      </a:r>
                      <a:r>
                        <a:rPr lang="en-GB" sz="1400" b="1" i="0" u="none" strike="noStrike" dirty="0">
                          <a:solidFill>
                            <a:srgbClr val="000000"/>
                          </a:solidFill>
                          <a:latin typeface="Calibri"/>
                        </a:rPr>
                        <a:t> 4x5m </a:t>
                      </a:r>
                    </a:p>
                  </a:txBody>
                  <a:tcPr marL="9525" marR="9525" marT="9525" marB="0" anchor="ctr"/>
                </a:tc>
                <a:tc>
                  <a:txBody>
                    <a:bodyPr/>
                    <a:lstStyle/>
                    <a:p>
                      <a:pPr algn="ctr" fontAlgn="ctr"/>
                      <a:r>
                        <a:rPr lang="en-GB" sz="1400" b="0" i="0" u="none" strike="noStrike">
                          <a:solidFill>
                            <a:srgbClr val="000000"/>
                          </a:solidFill>
                          <a:latin typeface="Calibri"/>
                        </a:rPr>
                        <a:t>Pcs</a:t>
                      </a:r>
                    </a:p>
                  </a:txBody>
                  <a:tcPr marL="9525" marR="9525" marT="9525" marB="0" anchor="ctr"/>
                </a:tc>
                <a:tc>
                  <a:txBody>
                    <a:bodyPr/>
                    <a:lstStyle/>
                    <a:p>
                      <a:pPr algn="ctr" fontAlgn="b"/>
                      <a:r>
                        <a:rPr lang="en-GB" sz="1400" b="0" i="0" u="none" strike="noStrike">
                          <a:solidFill>
                            <a:srgbClr val="000000"/>
                          </a:solidFill>
                          <a:latin typeface="Calibri"/>
                        </a:rPr>
                        <a:t>5</a:t>
                      </a:r>
                    </a:p>
                  </a:txBody>
                  <a:tcPr marL="9525" marR="9525" marT="9525" marB="0" anchor="b"/>
                </a:tc>
                <a:tc>
                  <a:txBody>
                    <a:bodyPr/>
                    <a:lstStyle/>
                    <a:p>
                      <a:pPr algn="ctr" fontAlgn="b"/>
                      <a:r>
                        <a:rPr lang="en-GB" sz="1400" b="0" i="0" u="none" strike="noStrike">
                          <a:solidFill>
                            <a:srgbClr val="000000"/>
                          </a:solidFill>
                          <a:latin typeface="Calibri"/>
                        </a:rPr>
                        <a:t>6,000</a:t>
                      </a:r>
                    </a:p>
                  </a:txBody>
                  <a:tcPr marL="9525" marR="9525" marT="9525" marB="0" anchor="b"/>
                </a:tc>
                <a:tc>
                  <a:txBody>
                    <a:bodyPr/>
                    <a:lstStyle/>
                    <a:p>
                      <a:pPr algn="ctr" fontAlgn="b"/>
                      <a:r>
                        <a:rPr lang="en-GB" sz="1400" b="0" i="0" u="none" strike="noStrike">
                          <a:solidFill>
                            <a:srgbClr val="000000"/>
                          </a:solidFill>
                          <a:latin typeface="Calibri"/>
                        </a:rPr>
                        <a:t>30,000</a:t>
                      </a:r>
                    </a:p>
                  </a:txBody>
                  <a:tcPr marL="9525" marR="9525" marT="9525" marB="0" anchor="b"/>
                </a:tc>
                <a:tc>
                  <a:txBody>
                    <a:bodyPr/>
                    <a:lstStyle/>
                    <a:p>
                      <a:pPr algn="ctr" fontAlgn="b"/>
                      <a:r>
                        <a:rPr lang="en-GB" sz="1400" b="0" i="0" u="none" strike="noStrike" dirty="0">
                          <a:solidFill>
                            <a:srgbClr val="000000"/>
                          </a:solidFill>
                          <a:latin typeface="Calibri"/>
                        </a:rPr>
                        <a:t>150</a:t>
                      </a:r>
                    </a:p>
                  </a:txBody>
                  <a:tcPr marL="9525" marR="9525" marT="9525" marB="0" anchor="b"/>
                </a:tc>
              </a:tr>
              <a:tr h="370840">
                <a:tc>
                  <a:txBody>
                    <a:bodyPr/>
                    <a:lstStyle/>
                    <a:p>
                      <a:pPr algn="just" fontAlgn="ctr"/>
                      <a:r>
                        <a:rPr lang="en-GB" sz="1400" b="1" i="0" u="none" strike="noStrike" dirty="0">
                          <a:solidFill>
                            <a:srgbClr val="000000"/>
                          </a:solidFill>
                          <a:latin typeface="Calibri"/>
                        </a:rPr>
                        <a:t>Total materials</a:t>
                      </a:r>
                    </a:p>
                  </a:txBody>
                  <a:tcPr marL="9525" marR="9525" marT="9525" marB="0" anchor="ctr">
                    <a:solidFill>
                      <a:schemeClr val="bg1">
                        <a:lumMod val="65000"/>
                      </a:schemeClr>
                    </a:solidFill>
                  </a:tcPr>
                </a:tc>
                <a:tc>
                  <a:txBody>
                    <a:bodyPr/>
                    <a:lstStyle/>
                    <a:p>
                      <a:pPr algn="ctr" fontAlgn="ctr"/>
                      <a:r>
                        <a:rPr lang="en-GB" sz="1400" b="1" i="0" u="none" strike="noStrike" dirty="0">
                          <a:solidFill>
                            <a:srgbClr val="000000"/>
                          </a:solidFill>
                          <a:latin typeface="Calibri"/>
                        </a:rPr>
                        <a:t> </a:t>
                      </a:r>
                    </a:p>
                  </a:txBody>
                  <a:tcPr marL="9525" marR="9525" marT="9525" marB="0" anchor="ctr">
                    <a:solidFill>
                      <a:schemeClr val="bg1">
                        <a:lumMod val="65000"/>
                      </a:schemeClr>
                    </a:solidFill>
                  </a:tcPr>
                </a:tc>
                <a:tc>
                  <a:txBody>
                    <a:bodyPr/>
                    <a:lstStyle/>
                    <a:p>
                      <a:pPr algn="ctr" fontAlgn="b"/>
                      <a:r>
                        <a:rPr lang="en-GB" sz="1400" b="1" i="0" u="none" strike="noStrike" dirty="0">
                          <a:solidFill>
                            <a:srgbClr val="000000"/>
                          </a:solidFill>
                          <a:latin typeface="Calibri"/>
                        </a:rPr>
                        <a:t> </a:t>
                      </a:r>
                    </a:p>
                  </a:txBody>
                  <a:tcPr marL="9525" marR="9525" marT="9525" marB="0" anchor="b">
                    <a:solidFill>
                      <a:schemeClr val="bg1">
                        <a:lumMod val="65000"/>
                      </a:schemeClr>
                    </a:solidFill>
                  </a:tcPr>
                </a:tc>
                <a:tc>
                  <a:txBody>
                    <a:bodyPr/>
                    <a:lstStyle/>
                    <a:p>
                      <a:pPr algn="ctr" fontAlgn="b"/>
                      <a:r>
                        <a:rPr lang="en-GB" sz="1400" b="1" i="0" u="none" strike="noStrike" dirty="0">
                          <a:solidFill>
                            <a:srgbClr val="000000"/>
                          </a:solidFill>
                          <a:latin typeface="Calibri"/>
                        </a:rPr>
                        <a:t> </a:t>
                      </a:r>
                    </a:p>
                  </a:txBody>
                  <a:tcPr marL="9525" marR="9525" marT="9525" marB="0" anchor="b">
                    <a:solidFill>
                      <a:schemeClr val="bg1">
                        <a:lumMod val="65000"/>
                      </a:schemeClr>
                    </a:solidFill>
                  </a:tcPr>
                </a:tc>
                <a:tc>
                  <a:txBody>
                    <a:bodyPr/>
                    <a:lstStyle/>
                    <a:p>
                      <a:pPr algn="ctr" fontAlgn="b"/>
                      <a:r>
                        <a:rPr lang="en-GB" sz="1400" b="1" i="0" u="none" strike="noStrike" dirty="0">
                          <a:solidFill>
                            <a:srgbClr val="000000"/>
                          </a:solidFill>
                          <a:latin typeface="Calibri"/>
                        </a:rPr>
                        <a:t>105,915</a:t>
                      </a:r>
                    </a:p>
                  </a:txBody>
                  <a:tcPr marL="9525" marR="9525" marT="9525" marB="0" anchor="b">
                    <a:solidFill>
                      <a:schemeClr val="bg1">
                        <a:lumMod val="65000"/>
                      </a:schemeClr>
                    </a:solidFill>
                  </a:tcPr>
                </a:tc>
                <a:tc>
                  <a:txBody>
                    <a:bodyPr/>
                    <a:lstStyle/>
                    <a:p>
                      <a:pPr algn="ctr" fontAlgn="b"/>
                      <a:r>
                        <a:rPr lang="en-GB" sz="1400" b="1" i="1" u="none" strike="noStrike" dirty="0">
                          <a:solidFill>
                            <a:srgbClr val="000000"/>
                          </a:solidFill>
                          <a:latin typeface="Calibri"/>
                        </a:rPr>
                        <a:t>530</a:t>
                      </a:r>
                    </a:p>
                  </a:txBody>
                  <a:tcPr marL="9525" marR="9525" marT="9525" marB="0" anchor="b">
                    <a:solidFill>
                      <a:schemeClr val="bg1">
                        <a:lumMod val="65000"/>
                      </a:schemeClr>
                    </a:solidFill>
                  </a:tcPr>
                </a:tc>
              </a:tr>
              <a:tr h="370840">
                <a:tc>
                  <a:txBody>
                    <a:bodyPr/>
                    <a:lstStyle/>
                    <a:p>
                      <a:pPr algn="just" fontAlgn="ctr"/>
                      <a:r>
                        <a:rPr lang="en-GB" sz="1400" b="1" i="0" u="none" strike="noStrike" dirty="0">
                          <a:solidFill>
                            <a:srgbClr val="000000"/>
                          </a:solidFill>
                          <a:latin typeface="Calibri"/>
                        </a:rPr>
                        <a:t>Labour (20%)</a:t>
                      </a:r>
                    </a:p>
                  </a:txBody>
                  <a:tcPr marL="9525" marR="9525" marT="9525" marB="0" anchor="ctr"/>
                </a:tc>
                <a:tc>
                  <a:txBody>
                    <a:bodyPr/>
                    <a:lstStyle/>
                    <a:p>
                      <a:pPr algn="ctr" fontAlgn="b"/>
                      <a:r>
                        <a:rPr lang="en-GB" sz="1400" b="0" i="0" u="none" strike="noStrike">
                          <a:solidFill>
                            <a:srgbClr val="000000"/>
                          </a:solidFill>
                          <a:latin typeface="Calibri"/>
                        </a:rPr>
                        <a:t> </a:t>
                      </a:r>
                    </a:p>
                  </a:txBody>
                  <a:tcPr marL="9525" marR="9525" marT="9525" marB="0" anchor="b"/>
                </a:tc>
                <a:tc>
                  <a:txBody>
                    <a:bodyPr/>
                    <a:lstStyle/>
                    <a:p>
                      <a:pPr algn="ctr" fontAlgn="b"/>
                      <a:r>
                        <a:rPr lang="en-GB" sz="1400" b="0" i="0" u="none" strike="noStrike">
                          <a:solidFill>
                            <a:srgbClr val="000000"/>
                          </a:solidFill>
                          <a:latin typeface="Calibri"/>
                        </a:rPr>
                        <a:t> </a:t>
                      </a:r>
                    </a:p>
                  </a:txBody>
                  <a:tcPr marL="9525" marR="9525" marT="9525" marB="0" anchor="b"/>
                </a:tc>
                <a:tc>
                  <a:txBody>
                    <a:bodyPr/>
                    <a:lstStyle/>
                    <a:p>
                      <a:pPr algn="ctr" fontAlgn="b"/>
                      <a:r>
                        <a:rPr lang="en-GB" sz="1400" b="0" i="0" u="none" strike="noStrike" dirty="0">
                          <a:solidFill>
                            <a:srgbClr val="000000"/>
                          </a:solidFill>
                          <a:latin typeface="Calibri"/>
                        </a:rPr>
                        <a:t> </a:t>
                      </a:r>
                    </a:p>
                  </a:txBody>
                  <a:tcPr marL="9525" marR="9525" marT="9525" marB="0" anchor="b"/>
                </a:tc>
                <a:tc>
                  <a:txBody>
                    <a:bodyPr/>
                    <a:lstStyle/>
                    <a:p>
                      <a:pPr algn="ctr" fontAlgn="b"/>
                      <a:r>
                        <a:rPr lang="en-GB" sz="1400" b="0" i="0" u="none" strike="noStrike" dirty="0">
                          <a:solidFill>
                            <a:srgbClr val="000000"/>
                          </a:solidFill>
                          <a:latin typeface="Calibri"/>
                        </a:rPr>
                        <a:t>21183</a:t>
                      </a:r>
                    </a:p>
                  </a:txBody>
                  <a:tcPr marL="9525" marR="9525" marT="9525" marB="0" anchor="b"/>
                </a:tc>
                <a:tc>
                  <a:txBody>
                    <a:bodyPr/>
                    <a:lstStyle/>
                    <a:p>
                      <a:pPr algn="ctr" fontAlgn="b"/>
                      <a:r>
                        <a:rPr lang="en-GB" sz="1400" b="0" i="0" u="none" strike="noStrike" dirty="0">
                          <a:solidFill>
                            <a:srgbClr val="000000"/>
                          </a:solidFill>
                          <a:latin typeface="Calibri"/>
                        </a:rPr>
                        <a:t>105.915</a:t>
                      </a:r>
                    </a:p>
                  </a:txBody>
                  <a:tcPr marL="9525" marR="9525" marT="9525" marB="0" anchor="b"/>
                </a:tc>
              </a:tr>
              <a:tr h="370840">
                <a:tc>
                  <a:txBody>
                    <a:bodyPr/>
                    <a:lstStyle/>
                    <a:p>
                      <a:pPr algn="just" fontAlgn="ctr"/>
                      <a:r>
                        <a:rPr lang="en-GB" sz="1400" b="1" i="0" u="none" strike="noStrike" dirty="0">
                          <a:solidFill>
                            <a:srgbClr val="000000"/>
                          </a:solidFill>
                          <a:latin typeface="Calibri"/>
                        </a:rPr>
                        <a:t>Total shelter cost for 1 family ≥8 persons</a:t>
                      </a:r>
                    </a:p>
                  </a:txBody>
                  <a:tcPr marL="9525" marR="9525" marT="9525" marB="0" anchor="ctr">
                    <a:solidFill>
                      <a:schemeClr val="bg1">
                        <a:lumMod val="65000"/>
                      </a:schemeClr>
                    </a:solidFill>
                  </a:tcPr>
                </a:tc>
                <a:tc>
                  <a:txBody>
                    <a:bodyPr/>
                    <a:lstStyle/>
                    <a:p>
                      <a:pPr algn="ctr" fontAlgn="b"/>
                      <a:r>
                        <a:rPr lang="en-GB" sz="1400" b="0" i="0" u="none" strike="noStrike" dirty="0">
                          <a:solidFill>
                            <a:srgbClr val="000000"/>
                          </a:solidFill>
                          <a:latin typeface="Calibri"/>
                        </a:rPr>
                        <a:t> </a:t>
                      </a:r>
                    </a:p>
                  </a:txBody>
                  <a:tcPr marL="9525" marR="9525" marT="9525" marB="0" anchor="b">
                    <a:solidFill>
                      <a:schemeClr val="bg1">
                        <a:lumMod val="65000"/>
                      </a:schemeClr>
                    </a:solidFill>
                  </a:tcPr>
                </a:tc>
                <a:tc>
                  <a:txBody>
                    <a:bodyPr/>
                    <a:lstStyle/>
                    <a:p>
                      <a:pPr algn="ctr" fontAlgn="b"/>
                      <a:r>
                        <a:rPr lang="en-GB" sz="1400" b="0" i="0" u="none" strike="noStrike" dirty="0">
                          <a:solidFill>
                            <a:srgbClr val="000000"/>
                          </a:solidFill>
                          <a:latin typeface="Calibri"/>
                        </a:rPr>
                        <a:t> </a:t>
                      </a:r>
                    </a:p>
                  </a:txBody>
                  <a:tcPr marL="9525" marR="9525" marT="9525" marB="0" anchor="b">
                    <a:solidFill>
                      <a:schemeClr val="bg1">
                        <a:lumMod val="65000"/>
                      </a:schemeClr>
                    </a:solidFill>
                  </a:tcPr>
                </a:tc>
                <a:tc>
                  <a:txBody>
                    <a:bodyPr/>
                    <a:lstStyle/>
                    <a:p>
                      <a:pPr algn="ctr" fontAlgn="b"/>
                      <a:r>
                        <a:rPr lang="en-GB" sz="1400" b="0" i="0" u="none" strike="noStrike" dirty="0">
                          <a:solidFill>
                            <a:srgbClr val="000000"/>
                          </a:solidFill>
                          <a:latin typeface="Calibri"/>
                        </a:rPr>
                        <a:t> </a:t>
                      </a:r>
                    </a:p>
                  </a:txBody>
                  <a:tcPr marL="9525" marR="9525" marT="9525" marB="0" anchor="b">
                    <a:solidFill>
                      <a:schemeClr val="bg1">
                        <a:lumMod val="65000"/>
                      </a:schemeClr>
                    </a:solidFill>
                  </a:tcPr>
                </a:tc>
                <a:tc>
                  <a:txBody>
                    <a:bodyPr/>
                    <a:lstStyle/>
                    <a:p>
                      <a:pPr algn="ctr" fontAlgn="b"/>
                      <a:r>
                        <a:rPr lang="en-GB" sz="1400" b="0" i="0" u="none" strike="noStrike" dirty="0">
                          <a:solidFill>
                            <a:srgbClr val="000000"/>
                          </a:solidFill>
                          <a:latin typeface="Calibri"/>
                        </a:rPr>
                        <a:t>127,098</a:t>
                      </a:r>
                    </a:p>
                  </a:txBody>
                  <a:tcPr marL="9525" marR="9525" marT="9525" marB="0" anchor="b">
                    <a:solidFill>
                      <a:schemeClr val="bg1">
                        <a:lumMod val="65000"/>
                      </a:schemeClr>
                    </a:solidFill>
                  </a:tcPr>
                </a:tc>
                <a:tc>
                  <a:txBody>
                    <a:bodyPr/>
                    <a:lstStyle/>
                    <a:p>
                      <a:pPr algn="ctr" fontAlgn="b"/>
                      <a:r>
                        <a:rPr lang="en-GB" sz="1400" b="1" i="1" u="none" strike="noStrike" dirty="0">
                          <a:solidFill>
                            <a:srgbClr val="000000"/>
                          </a:solidFill>
                          <a:latin typeface="Calibri"/>
                        </a:rPr>
                        <a:t>635</a:t>
                      </a:r>
                    </a:p>
                  </a:txBody>
                  <a:tcPr marL="9525" marR="9525" marT="9525" marB="0" anchor="b">
                    <a:solidFill>
                      <a:schemeClr val="bg1">
                        <a:lumMod val="65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t>Specifications</a:t>
            </a:r>
            <a:endParaRPr lang="en-GB" sz="2400" b="1" dirty="0"/>
          </a:p>
        </p:txBody>
      </p:sp>
      <p:sp>
        <p:nvSpPr>
          <p:cNvPr id="3" name="Content Placeholder 2"/>
          <p:cNvSpPr>
            <a:spLocks noGrp="1"/>
          </p:cNvSpPr>
          <p:nvPr>
            <p:ph idx="1"/>
          </p:nvPr>
        </p:nvSpPr>
        <p:spPr>
          <a:xfrm>
            <a:off x="457200" y="1600201"/>
            <a:ext cx="8229600" cy="2543179"/>
          </a:xfrm>
        </p:spPr>
        <p:txBody>
          <a:bodyPr>
            <a:normAutofit fontScale="62500" lnSpcReduction="20000"/>
          </a:bodyPr>
          <a:lstStyle/>
          <a:p>
            <a:r>
              <a:rPr lang="en-GB" b="1" dirty="0" smtClean="0"/>
              <a:t>Guidance: IOM, IFRC global specifications</a:t>
            </a:r>
          </a:p>
          <a:p>
            <a:pPr>
              <a:buNone/>
            </a:pPr>
            <a:endParaRPr lang="en-GB" dirty="0" smtClean="0"/>
          </a:p>
          <a:p>
            <a:r>
              <a:rPr lang="en-GB" b="1" dirty="0" smtClean="0"/>
              <a:t>Local procurement versus quality? </a:t>
            </a:r>
            <a:r>
              <a:rPr lang="en-GB" dirty="0" smtClean="0"/>
              <a:t>(plastic sheeting; CGI)</a:t>
            </a:r>
          </a:p>
          <a:p>
            <a:pPr>
              <a:buNone/>
            </a:pPr>
            <a:endParaRPr lang="en-GB" dirty="0" smtClean="0"/>
          </a:p>
          <a:p>
            <a:r>
              <a:rPr lang="en-GB" b="1" dirty="0" smtClean="0"/>
              <a:t>Local procurement versus market impact? </a:t>
            </a:r>
            <a:r>
              <a:rPr lang="en-GB" dirty="0" smtClean="0"/>
              <a:t>(regional market assessment planned for January)</a:t>
            </a:r>
          </a:p>
          <a:p>
            <a:endParaRPr lang="en-GB" dirty="0" smtClean="0"/>
          </a:p>
          <a:p>
            <a:r>
              <a:rPr lang="en-GB" b="1" dirty="0" smtClean="0"/>
              <a:t>Consolidated procurement for cost effectiveness?</a:t>
            </a:r>
          </a:p>
          <a:p>
            <a:pPr>
              <a:buNone/>
            </a:pPr>
            <a:endParaRPr lang="en-GB"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t>Information Management</a:t>
            </a:r>
            <a:endParaRPr lang="en-GB" sz="2400" b="1" dirty="0"/>
          </a:p>
        </p:txBody>
      </p:sp>
      <p:graphicFrame>
        <p:nvGraphicFramePr>
          <p:cNvPr id="4" name="Content Placeholder 3"/>
          <p:cNvGraphicFramePr>
            <a:graphicFrameLocks noGrp="1"/>
          </p:cNvGraphicFramePr>
          <p:nvPr>
            <p:ph idx="1"/>
          </p:nvPr>
        </p:nvGraphicFramePr>
        <p:xfrm>
          <a:off x="214280" y="1600200"/>
          <a:ext cx="8644000" cy="3662680"/>
        </p:xfrm>
        <a:graphic>
          <a:graphicData uri="http://schemas.openxmlformats.org/drawingml/2006/table">
            <a:tbl>
              <a:tblPr firstRow="1" bandRow="1">
                <a:tableStyleId>{5C22544A-7EE6-4342-B048-85BDC9FD1C3A}</a:tableStyleId>
              </a:tblPr>
              <a:tblGrid>
                <a:gridCol w="1728800"/>
                <a:gridCol w="1728800"/>
                <a:gridCol w="1728800"/>
                <a:gridCol w="1728800"/>
                <a:gridCol w="1728800"/>
              </a:tblGrid>
              <a:tr h="370840">
                <a:tc>
                  <a:txBody>
                    <a:bodyPr/>
                    <a:lstStyle/>
                    <a:p>
                      <a:r>
                        <a:rPr lang="en-GB" dirty="0" smtClean="0"/>
                        <a:t>Tool</a:t>
                      </a:r>
                      <a:endParaRPr lang="en-GB" dirty="0"/>
                    </a:p>
                  </a:txBody>
                  <a:tcPr/>
                </a:tc>
                <a:tc>
                  <a:txBody>
                    <a:bodyPr/>
                    <a:lstStyle/>
                    <a:p>
                      <a:r>
                        <a:rPr lang="en-GB" dirty="0" smtClean="0"/>
                        <a:t>Frequency</a:t>
                      </a:r>
                      <a:endParaRPr lang="en-GB" dirty="0"/>
                    </a:p>
                  </a:txBody>
                  <a:tcPr/>
                </a:tc>
                <a:tc>
                  <a:txBody>
                    <a:bodyPr/>
                    <a:lstStyle/>
                    <a:p>
                      <a:r>
                        <a:rPr lang="en-GB" dirty="0" smtClean="0"/>
                        <a:t>Responsible</a:t>
                      </a:r>
                      <a:endParaRPr lang="en-GB" dirty="0"/>
                    </a:p>
                  </a:txBody>
                  <a:tcPr/>
                </a:tc>
                <a:tc>
                  <a:txBody>
                    <a:bodyPr/>
                    <a:lstStyle/>
                    <a:p>
                      <a:r>
                        <a:rPr lang="en-GB" dirty="0" smtClean="0"/>
                        <a:t>Format</a:t>
                      </a:r>
                      <a:endParaRPr lang="en-GB" dirty="0"/>
                    </a:p>
                  </a:txBody>
                  <a:tcPr/>
                </a:tc>
                <a:tc>
                  <a:txBody>
                    <a:bodyPr/>
                    <a:lstStyle/>
                    <a:p>
                      <a:r>
                        <a:rPr lang="en-GB" dirty="0" smtClean="0"/>
                        <a:t>Purpose</a:t>
                      </a:r>
                      <a:endParaRPr lang="en-GB" dirty="0"/>
                    </a:p>
                  </a:txBody>
                  <a:tcPr/>
                </a:tc>
              </a:tr>
              <a:tr h="370840">
                <a:tc>
                  <a:txBody>
                    <a:bodyPr/>
                    <a:lstStyle/>
                    <a:p>
                      <a:r>
                        <a:rPr lang="en-GB" b="1" dirty="0" smtClean="0"/>
                        <a:t>Response reporting </a:t>
                      </a:r>
                      <a:r>
                        <a:rPr lang="en-GB" dirty="0" smtClean="0"/>
                        <a:t>(assessment, PDM reports)</a:t>
                      </a:r>
                      <a:endParaRPr lang="en-GB" dirty="0"/>
                    </a:p>
                  </a:txBody>
                  <a:tcPr/>
                </a:tc>
                <a:tc>
                  <a:txBody>
                    <a:bodyPr/>
                    <a:lstStyle/>
                    <a:p>
                      <a:r>
                        <a:rPr lang="en-GB" dirty="0" smtClean="0"/>
                        <a:t>Ad hoc, as response is delivered</a:t>
                      </a:r>
                      <a:endParaRPr lang="en-GB" dirty="0"/>
                    </a:p>
                  </a:txBody>
                  <a:tcPr/>
                </a:tc>
                <a:tc>
                  <a:txBody>
                    <a:bodyPr/>
                    <a:lstStyle/>
                    <a:p>
                      <a:r>
                        <a:rPr lang="en-GB" dirty="0" smtClean="0"/>
                        <a:t>Delivering agency </a:t>
                      </a:r>
                      <a:endParaRPr lang="en-GB" dirty="0"/>
                    </a:p>
                  </a:txBody>
                  <a:tcPr/>
                </a:tc>
                <a:tc>
                  <a:txBody>
                    <a:bodyPr/>
                    <a:lstStyle/>
                    <a:p>
                      <a:r>
                        <a:rPr lang="en-GB" dirty="0" smtClean="0"/>
                        <a:t>Agency specific</a:t>
                      </a:r>
                      <a:endParaRPr lang="en-GB" dirty="0"/>
                    </a:p>
                  </a:txBody>
                  <a:tcPr/>
                </a:tc>
                <a:tc>
                  <a:txBody>
                    <a:bodyPr/>
                    <a:lstStyle/>
                    <a:p>
                      <a:r>
                        <a:rPr lang="en-GB" dirty="0" smtClean="0"/>
                        <a:t>Tracking coverage</a:t>
                      </a:r>
                      <a:r>
                        <a:rPr lang="en-GB" baseline="0" dirty="0" smtClean="0"/>
                        <a:t> and approach, sharing lessons learned</a:t>
                      </a:r>
                      <a:endParaRPr lang="en-GB" dirty="0"/>
                    </a:p>
                  </a:txBody>
                  <a:tcPr/>
                </a:tc>
              </a:tr>
              <a:tr h="370840">
                <a:tc>
                  <a:txBody>
                    <a:bodyPr/>
                    <a:lstStyle/>
                    <a:p>
                      <a:r>
                        <a:rPr lang="en-GB" b="1" dirty="0" smtClean="0"/>
                        <a:t>E-Shelter</a:t>
                      </a:r>
                      <a:r>
                        <a:rPr lang="en-GB" b="1" baseline="0" dirty="0" smtClean="0"/>
                        <a:t> NFI distribution report</a:t>
                      </a:r>
                      <a:endParaRPr lang="en-GB" b="1" dirty="0"/>
                    </a:p>
                  </a:txBody>
                  <a:tcPr/>
                </a:tc>
                <a:tc>
                  <a:txBody>
                    <a:bodyPr/>
                    <a:lstStyle/>
                    <a:p>
                      <a:r>
                        <a:rPr lang="en-GB" dirty="0" smtClean="0"/>
                        <a:t>Monthly</a:t>
                      </a:r>
                      <a:endParaRPr lang="en-GB" dirty="0"/>
                    </a:p>
                  </a:txBody>
                  <a:tcPr/>
                </a:tc>
                <a:tc>
                  <a:txBody>
                    <a:bodyPr/>
                    <a:lstStyle/>
                    <a:p>
                      <a:r>
                        <a:rPr lang="en-GB" dirty="0" smtClean="0"/>
                        <a:t>Delivering agency </a:t>
                      </a:r>
                      <a:endParaRPr lang="en-GB" dirty="0"/>
                    </a:p>
                  </a:txBody>
                  <a:tcPr/>
                </a:tc>
                <a:tc>
                  <a:txBody>
                    <a:bodyPr/>
                    <a:lstStyle/>
                    <a:p>
                      <a:r>
                        <a:rPr lang="en-GB" dirty="0" smtClean="0"/>
                        <a:t>Sector</a:t>
                      </a:r>
                      <a:r>
                        <a:rPr lang="en-GB" baseline="0" dirty="0" smtClean="0"/>
                        <a:t> format</a:t>
                      </a:r>
                      <a:endParaRPr lang="en-GB" dirty="0"/>
                    </a:p>
                  </a:txBody>
                  <a:tcPr/>
                </a:tc>
                <a:tc>
                  <a:txBody>
                    <a:bodyPr/>
                    <a:lstStyle/>
                    <a:p>
                      <a:r>
                        <a:rPr lang="en-GB" dirty="0" smtClean="0"/>
                        <a:t>Tracking sector delivery and plans</a:t>
                      </a:r>
                      <a:endParaRPr lang="en-GB" dirty="0"/>
                    </a:p>
                  </a:txBody>
                  <a:tcPr/>
                </a:tc>
              </a:tr>
              <a:tr h="370840">
                <a:tc>
                  <a:txBody>
                    <a:bodyPr/>
                    <a:lstStyle/>
                    <a:p>
                      <a:r>
                        <a:rPr lang="en-GB" b="1" dirty="0" smtClean="0"/>
                        <a:t>CCCM Multi-sector report</a:t>
                      </a:r>
                      <a:endParaRPr lang="en-GB" b="1" dirty="0"/>
                    </a:p>
                  </a:txBody>
                  <a:tcPr/>
                </a:tc>
                <a:tc>
                  <a:txBody>
                    <a:bodyPr/>
                    <a:lstStyle/>
                    <a:p>
                      <a:r>
                        <a:rPr lang="en-GB" dirty="0" smtClean="0"/>
                        <a:t>Weekly</a:t>
                      </a:r>
                      <a:endParaRPr lang="en-GB" dirty="0"/>
                    </a:p>
                  </a:txBody>
                  <a:tcPr/>
                </a:tc>
                <a:tc>
                  <a:txBody>
                    <a:bodyPr/>
                    <a:lstStyle/>
                    <a:p>
                      <a:r>
                        <a:rPr lang="en-GB" dirty="0" smtClean="0"/>
                        <a:t>Designated CCCM agency for site </a:t>
                      </a:r>
                      <a:endParaRPr lang="en-GB" dirty="0"/>
                    </a:p>
                  </a:txBody>
                  <a:tcPr/>
                </a:tc>
                <a:tc>
                  <a:txBody>
                    <a:bodyPr/>
                    <a:lstStyle/>
                    <a:p>
                      <a:r>
                        <a:rPr lang="en-GB" dirty="0" smtClean="0"/>
                        <a:t>Sector format</a:t>
                      </a:r>
                      <a:endParaRPr lang="en-GB" dirty="0"/>
                    </a:p>
                  </a:txBody>
                  <a:tcPr/>
                </a:tc>
                <a:tc>
                  <a:txBody>
                    <a:bodyPr/>
                    <a:lstStyle/>
                    <a:p>
                      <a:endParaRPr lang="en-GB"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Sector strategy and guidance</a:t>
            </a:r>
            <a:endParaRPr lang="en-GB" sz="2800" b="1" dirty="0"/>
          </a:p>
        </p:txBody>
      </p:sp>
      <p:sp>
        <p:nvSpPr>
          <p:cNvPr id="3" name="Content Placeholder 2"/>
          <p:cNvSpPr>
            <a:spLocks noGrp="1"/>
          </p:cNvSpPr>
          <p:nvPr>
            <p:ph idx="1"/>
          </p:nvPr>
        </p:nvSpPr>
        <p:spPr>
          <a:xfrm>
            <a:off x="457200" y="1500174"/>
            <a:ext cx="8229600" cy="5000660"/>
          </a:xfrm>
        </p:spPr>
        <p:txBody>
          <a:bodyPr>
            <a:normAutofit fontScale="62500" lnSpcReduction="20000"/>
          </a:bodyPr>
          <a:lstStyle/>
          <a:p>
            <a:pPr>
              <a:buNone/>
            </a:pPr>
            <a:r>
              <a:rPr lang="en-GB" dirty="0" smtClean="0"/>
              <a:t>Harmonisation is beneficial:</a:t>
            </a:r>
          </a:p>
          <a:p>
            <a:r>
              <a:rPr lang="en-GB" dirty="0" smtClean="0"/>
              <a:t>To make our response more predictable</a:t>
            </a:r>
          </a:p>
          <a:p>
            <a:r>
              <a:rPr lang="en-GB" dirty="0" smtClean="0"/>
              <a:t>To ensure equity and conflict sensitive response</a:t>
            </a:r>
          </a:p>
          <a:p>
            <a:r>
              <a:rPr lang="en-GB" dirty="0" smtClean="0"/>
              <a:t>To inform budgeting, fundraising and procurement</a:t>
            </a:r>
          </a:p>
          <a:p>
            <a:r>
              <a:rPr lang="en-GB" dirty="0" smtClean="0"/>
              <a:t>To make consolidated procurement for cost and quality gains possible, if the sector chooses this</a:t>
            </a:r>
          </a:p>
          <a:p>
            <a:r>
              <a:rPr lang="en-GB" dirty="0" smtClean="0"/>
              <a:t>To start informing levels of cash transfer for the sector</a:t>
            </a:r>
          </a:p>
          <a:p>
            <a:pPr>
              <a:buNone/>
            </a:pPr>
            <a:endParaRPr lang="en-GB" dirty="0" smtClean="0"/>
          </a:p>
          <a:p>
            <a:pPr>
              <a:buNone/>
            </a:pPr>
            <a:endParaRPr lang="en-GB" dirty="0" smtClean="0"/>
          </a:p>
          <a:p>
            <a:pPr>
              <a:buFont typeface="Wingdings" pitchFamily="2" charset="2"/>
              <a:buChar char="Ø"/>
            </a:pPr>
            <a:r>
              <a:rPr lang="en-GB" sz="4600" b="1" i="1" dirty="0" smtClean="0">
                <a:solidFill>
                  <a:srgbClr val="FF0000"/>
                </a:solidFill>
              </a:rPr>
              <a:t>Response should always should be based on assessment of specific needs, context and opportunities in each community</a:t>
            </a:r>
          </a:p>
          <a:p>
            <a:pPr>
              <a:buNone/>
            </a:pPr>
            <a:endParaRPr lang="en-GB" sz="3400" b="1" i="1" dirty="0" smtClean="0">
              <a:solidFill>
                <a:srgbClr val="FF0000"/>
              </a:solidFill>
            </a:endParaRPr>
          </a:p>
          <a:p>
            <a:pPr>
              <a:buFont typeface="Wingdings" pitchFamily="2" charset="2"/>
              <a:buChar char="Ø"/>
            </a:pPr>
            <a:r>
              <a:rPr lang="en-GB" sz="3400" b="1" i="1" dirty="0" smtClean="0">
                <a:solidFill>
                  <a:srgbClr val="FF0000"/>
                </a:solidFill>
              </a:rPr>
              <a:t>Sector strategy and guidance are LIVING DOCUMENTS, to be revised as necessary</a:t>
            </a:r>
          </a:p>
          <a:p>
            <a:endParaRPr lang="en-GB"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Shelter NFI Sector Objectives </a:t>
            </a:r>
            <a:r>
              <a:rPr lang="en-GB" sz="2400" b="1" dirty="0" smtClean="0"/>
              <a:t/>
            </a:r>
            <a:br>
              <a:rPr lang="en-GB" sz="2400" b="1" dirty="0" smtClean="0"/>
            </a:br>
            <a:r>
              <a:rPr lang="en-GB" sz="2400" b="1" dirty="0" smtClean="0"/>
              <a:t>Humanitarian Response Plan 2016</a:t>
            </a:r>
            <a:endParaRPr lang="en-GB" sz="2400" b="1" dirty="0"/>
          </a:p>
        </p:txBody>
      </p:sp>
      <p:sp>
        <p:nvSpPr>
          <p:cNvPr id="3" name="Content Placeholder 2"/>
          <p:cNvSpPr>
            <a:spLocks noGrp="1"/>
          </p:cNvSpPr>
          <p:nvPr>
            <p:ph idx="1"/>
          </p:nvPr>
        </p:nvSpPr>
        <p:spPr/>
        <p:txBody>
          <a:bodyPr>
            <a:normAutofit fontScale="70000" lnSpcReduction="20000"/>
          </a:bodyPr>
          <a:lstStyle/>
          <a:p>
            <a:pPr>
              <a:buNone/>
            </a:pPr>
            <a:r>
              <a:rPr lang="en-GB" cap="all" dirty="0" smtClean="0"/>
              <a:t>objective </a:t>
            </a:r>
            <a:r>
              <a:rPr lang="en-GB" cap="all" dirty="0"/>
              <a:t>1:</a:t>
            </a:r>
            <a:endParaRPr lang="en-GB" dirty="0"/>
          </a:p>
          <a:p>
            <a:r>
              <a:rPr lang="en-GB" b="1" dirty="0"/>
              <a:t>Ensure sufficient and flexible supply and targeted delivery of minimum standard emergency shelter and NFI kits (including assessment, distribution and post-distribution monitoring) to people in need, including displaced people in host communities.</a:t>
            </a:r>
          </a:p>
          <a:p>
            <a:pPr>
              <a:buNone/>
            </a:pPr>
            <a:r>
              <a:rPr lang="en-US" b="1" dirty="0"/>
              <a:t> </a:t>
            </a:r>
            <a:endParaRPr lang="en-GB" b="1" dirty="0"/>
          </a:p>
          <a:p>
            <a:pPr>
              <a:buNone/>
            </a:pPr>
            <a:r>
              <a:rPr lang="en-GB" cap="all" dirty="0" smtClean="0"/>
              <a:t>objective </a:t>
            </a:r>
            <a:r>
              <a:rPr lang="en-GB" cap="all" dirty="0"/>
              <a:t>2:</a:t>
            </a:r>
            <a:endParaRPr lang="en-GB" dirty="0"/>
          </a:p>
          <a:p>
            <a:r>
              <a:rPr lang="en-NZ" b="1" dirty="0"/>
              <a:t>Deliver reinforced emergency  shelter to upgrade and decongest formal and informal camps to minimum standards.</a:t>
            </a:r>
            <a:endParaRPr lang="en-GB" b="1" dirty="0"/>
          </a:p>
          <a:p>
            <a:pPr>
              <a:buNone/>
            </a:pPr>
            <a:r>
              <a:rPr lang="en-US" b="1" dirty="0"/>
              <a:t> </a:t>
            </a:r>
            <a:endParaRPr lang="en-GB" b="1" dirty="0"/>
          </a:p>
          <a:p>
            <a:pPr>
              <a:buNone/>
            </a:pPr>
            <a:r>
              <a:rPr lang="en-GB" cap="all" dirty="0" smtClean="0"/>
              <a:t>objective </a:t>
            </a:r>
            <a:r>
              <a:rPr lang="en-GB" cap="all" dirty="0"/>
              <a:t>3:</a:t>
            </a:r>
            <a:endParaRPr lang="en-GB" dirty="0"/>
          </a:p>
          <a:p>
            <a:r>
              <a:rPr lang="en-GB" b="1" dirty="0"/>
              <a:t>Deliver locally appropriate shelter solutions for vulnerable IDPs in need in host communities, and returning to their communities of origin.</a:t>
            </a:r>
          </a:p>
          <a:p>
            <a:pPr>
              <a:buNone/>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31629"/>
            <a:ext cx="7886700" cy="5645335"/>
          </a:xfrm>
        </p:spPr>
        <p:txBody>
          <a:bodyPr/>
          <a:lstStyle/>
          <a:p>
            <a:r>
              <a:rPr lang="en-NZ" dirty="0" smtClean="0"/>
              <a:t>Strategy: table beneficiary type, intervention, </a:t>
            </a:r>
            <a:r>
              <a:rPr lang="en-NZ" dirty="0" err="1" smtClean="0"/>
              <a:t>PiN</a:t>
            </a:r>
            <a:r>
              <a:rPr lang="en-NZ" dirty="0" smtClean="0"/>
              <a:t>, targets?</a:t>
            </a:r>
          </a:p>
          <a:p>
            <a:endParaRPr lang="en-NZ" dirty="0"/>
          </a:p>
          <a:p>
            <a:pPr marL="0" indent="0">
              <a:buNone/>
            </a:pP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4265330518"/>
              </p:ext>
            </p:extLst>
          </p:nvPr>
        </p:nvGraphicFramePr>
        <p:xfrm>
          <a:off x="0" y="0"/>
          <a:ext cx="9144000" cy="6788132"/>
        </p:xfrm>
        <a:graphic>
          <a:graphicData uri="http://schemas.openxmlformats.org/drawingml/2006/table">
            <a:tbl>
              <a:tblPr firstRow="1" bandRow="1">
                <a:tableStyleId>{5C22544A-7EE6-4342-B048-85BDC9FD1C3A}</a:tableStyleId>
              </a:tblPr>
              <a:tblGrid>
                <a:gridCol w="1571604"/>
                <a:gridCol w="1395410"/>
                <a:gridCol w="1504733"/>
                <a:gridCol w="1245512"/>
                <a:gridCol w="1157000"/>
                <a:gridCol w="1232869"/>
                <a:gridCol w="1036872"/>
              </a:tblGrid>
              <a:tr h="919442">
                <a:tc>
                  <a:txBody>
                    <a:bodyPr/>
                    <a:lstStyle/>
                    <a:p>
                      <a:r>
                        <a:rPr lang="en-NZ" sz="1400" dirty="0" smtClean="0"/>
                        <a:t>Group</a:t>
                      </a:r>
                      <a:endParaRPr lang="en-NZ" sz="1400" dirty="0"/>
                    </a:p>
                  </a:txBody>
                  <a:tcPr marL="68580" marR="68580"/>
                </a:tc>
                <a:tc>
                  <a:txBody>
                    <a:bodyPr/>
                    <a:lstStyle/>
                    <a:p>
                      <a:r>
                        <a:rPr lang="en-NZ" sz="1400" dirty="0" smtClean="0"/>
                        <a:t>Targeting criteria</a:t>
                      </a:r>
                      <a:endParaRPr lang="en-NZ" sz="1400" dirty="0"/>
                    </a:p>
                  </a:txBody>
                  <a:tcPr marL="68580" marR="68580"/>
                </a:tc>
                <a:tc>
                  <a:txBody>
                    <a:bodyPr/>
                    <a:lstStyle/>
                    <a:p>
                      <a:r>
                        <a:rPr lang="en-NZ" sz="1400" dirty="0" smtClean="0"/>
                        <a:t>SHELTER</a:t>
                      </a:r>
                    </a:p>
                    <a:p>
                      <a:r>
                        <a:rPr lang="en-NZ" sz="1400" dirty="0" smtClean="0"/>
                        <a:t>Intervention</a:t>
                      </a:r>
                      <a:endParaRPr lang="en-NZ" sz="1400" dirty="0"/>
                    </a:p>
                  </a:txBody>
                  <a:tcPr marL="68580" marR="68580"/>
                </a:tc>
                <a:tc>
                  <a:txBody>
                    <a:bodyPr/>
                    <a:lstStyle/>
                    <a:p>
                      <a:r>
                        <a:rPr lang="en-NZ" sz="1400" dirty="0" smtClean="0"/>
                        <a:t>Estimate lifespan of intervention</a:t>
                      </a:r>
                      <a:endParaRPr lang="en-NZ" sz="1400" dirty="0"/>
                    </a:p>
                  </a:txBody>
                  <a:tcPr marL="68580" marR="68580"/>
                </a:tc>
                <a:tc>
                  <a:txBody>
                    <a:bodyPr/>
                    <a:lstStyle/>
                    <a:p>
                      <a:r>
                        <a:rPr lang="en-NZ" sz="1400" dirty="0" smtClean="0"/>
                        <a:t>Estimate cost per HH (materials</a:t>
                      </a:r>
                      <a:r>
                        <a:rPr lang="en-NZ" sz="1400" baseline="0" dirty="0" smtClean="0"/>
                        <a:t> only, USD)</a:t>
                      </a:r>
                      <a:endParaRPr lang="en-NZ" sz="1400" dirty="0"/>
                    </a:p>
                  </a:txBody>
                  <a:tcPr marL="68580" marR="68580"/>
                </a:tc>
                <a:tc>
                  <a:txBody>
                    <a:bodyPr/>
                    <a:lstStyle/>
                    <a:p>
                      <a:r>
                        <a:rPr lang="en-NZ" sz="1400" dirty="0" smtClean="0"/>
                        <a:t>Estimate</a:t>
                      </a:r>
                      <a:r>
                        <a:rPr lang="en-NZ" sz="1400" baseline="0" dirty="0" smtClean="0"/>
                        <a:t> HH, most vulnerable</a:t>
                      </a:r>
                      <a:r>
                        <a:rPr lang="en-NZ" sz="1400" dirty="0" smtClean="0"/>
                        <a:t> in need #</a:t>
                      </a:r>
                      <a:endParaRPr lang="en-NZ" sz="1400" dirty="0"/>
                    </a:p>
                  </a:txBody>
                  <a:tcPr marL="68580" marR="68580"/>
                </a:tc>
                <a:tc>
                  <a:txBody>
                    <a:bodyPr/>
                    <a:lstStyle/>
                    <a:p>
                      <a:r>
                        <a:rPr lang="en-NZ" sz="1400" dirty="0" smtClean="0"/>
                        <a:t>Sector</a:t>
                      </a:r>
                      <a:r>
                        <a:rPr lang="en-NZ" sz="1400" baseline="0" dirty="0" smtClean="0"/>
                        <a:t> Target #</a:t>
                      </a:r>
                      <a:endParaRPr lang="en-NZ" sz="1400" dirty="0"/>
                    </a:p>
                  </a:txBody>
                  <a:tcPr marL="68580" marR="68580"/>
                </a:tc>
              </a:tr>
              <a:tr h="1216036">
                <a:tc>
                  <a:txBody>
                    <a:bodyPr/>
                    <a:lstStyle/>
                    <a:p>
                      <a:r>
                        <a:rPr lang="en-NZ" sz="1400" b="1" dirty="0" smtClean="0"/>
                        <a:t>Newly</a:t>
                      </a:r>
                      <a:r>
                        <a:rPr lang="en-NZ" sz="1400" b="1" baseline="0" dirty="0" smtClean="0"/>
                        <a:t>/secondarily </a:t>
                      </a:r>
                      <a:r>
                        <a:rPr lang="en-NZ" sz="1400" b="1" dirty="0" smtClean="0"/>
                        <a:t>displaced</a:t>
                      </a:r>
                    </a:p>
                    <a:p>
                      <a:r>
                        <a:rPr lang="en-NZ" sz="1200" b="0" i="1" dirty="0" smtClean="0"/>
                        <a:t>Fluid </a:t>
                      </a:r>
                    </a:p>
                    <a:p>
                      <a:r>
                        <a:rPr lang="en-NZ" sz="1200" b="0" i="1" dirty="0" smtClean="0"/>
                        <a:t>mobility, </a:t>
                      </a:r>
                    </a:p>
                    <a:p>
                      <a:r>
                        <a:rPr lang="en-NZ" sz="1200" b="0" i="1" dirty="0" smtClean="0"/>
                        <a:t>or land insecure</a:t>
                      </a:r>
                    </a:p>
                    <a:p>
                      <a:endParaRPr lang="en-NZ" sz="1200" b="0" i="1" dirty="0" smtClean="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dirty="0" smtClean="0"/>
                        <a:t>According</a:t>
                      </a:r>
                      <a:r>
                        <a:rPr lang="en-NZ" sz="1400" baseline="0" dirty="0" smtClean="0"/>
                        <a:t> to need</a:t>
                      </a:r>
                      <a:endParaRPr lang="en-NZ" sz="1400" dirty="0" smtClean="0"/>
                    </a:p>
                  </a:txBody>
                  <a:tcPr marL="68580" marR="68580"/>
                </a:tc>
                <a:tc>
                  <a:txBody>
                    <a:bodyPr/>
                    <a:lstStyle/>
                    <a:p>
                      <a:r>
                        <a:rPr lang="en-NZ" sz="1400" dirty="0" smtClean="0"/>
                        <a:t>E-shelter kit</a:t>
                      </a:r>
                    </a:p>
                    <a:p>
                      <a:r>
                        <a:rPr lang="en-NZ" sz="1400" dirty="0" smtClean="0"/>
                        <a:t>=Cash/voucher</a:t>
                      </a:r>
                    </a:p>
                  </a:txBody>
                  <a:tcPr marL="68580" marR="68580"/>
                </a:tc>
                <a:tc>
                  <a:txBody>
                    <a:bodyPr/>
                    <a:lstStyle/>
                    <a:p>
                      <a:r>
                        <a:rPr lang="en-NZ" sz="1400" dirty="0" smtClean="0"/>
                        <a:t>6</a:t>
                      </a:r>
                      <a:r>
                        <a:rPr lang="en-NZ" sz="1400" baseline="0" dirty="0" smtClean="0"/>
                        <a:t> - 12</a:t>
                      </a:r>
                      <a:r>
                        <a:rPr lang="en-NZ" sz="1400" dirty="0" smtClean="0"/>
                        <a:t> months</a:t>
                      </a:r>
                      <a:endParaRPr lang="en-NZ" sz="1400" dirty="0"/>
                    </a:p>
                  </a:txBody>
                  <a:tcPr marL="68580" marR="68580"/>
                </a:tc>
                <a:tc>
                  <a:txBody>
                    <a:bodyPr/>
                    <a:lstStyle/>
                    <a:p>
                      <a:r>
                        <a:rPr lang="en-NZ" sz="1400" i="1" dirty="0" smtClean="0"/>
                        <a:t>150.00</a:t>
                      </a:r>
                      <a:endParaRPr lang="en-NZ" sz="1400" i="1" dirty="0"/>
                    </a:p>
                  </a:txBody>
                  <a:tcPr marL="68580" marR="68580"/>
                </a:tc>
                <a:tc>
                  <a:txBody>
                    <a:bodyPr/>
                    <a:lstStyle/>
                    <a:p>
                      <a:r>
                        <a:rPr lang="en-NZ" sz="1400" dirty="0" smtClean="0"/>
                        <a:t>20,000</a:t>
                      </a:r>
                      <a:endParaRPr lang="en-NZ" sz="1400" dirty="0"/>
                    </a:p>
                  </a:txBody>
                  <a:tcPr marL="68580" marR="68580"/>
                </a:tc>
                <a:tc rowSpan="3">
                  <a:txBody>
                    <a:bodyPr/>
                    <a:lstStyle/>
                    <a:p>
                      <a:endParaRPr lang="en-NZ" sz="1400" dirty="0" smtClean="0"/>
                    </a:p>
                    <a:p>
                      <a:endParaRPr lang="en-NZ" sz="1400" dirty="0" smtClean="0"/>
                    </a:p>
                    <a:p>
                      <a:endParaRPr lang="en-NZ" sz="1400" dirty="0" smtClean="0"/>
                    </a:p>
                    <a:p>
                      <a:endParaRPr lang="en-NZ" sz="1400" dirty="0" smtClean="0"/>
                    </a:p>
                    <a:p>
                      <a:endParaRPr lang="en-NZ" sz="1400" dirty="0" smtClean="0"/>
                    </a:p>
                    <a:p>
                      <a:r>
                        <a:rPr lang="en-NZ" sz="1400" dirty="0" smtClean="0"/>
                        <a:t>33,022</a:t>
                      </a:r>
                      <a:endParaRPr lang="en-NZ" sz="1400" dirty="0"/>
                    </a:p>
                  </a:txBody>
                  <a:tcPr marL="68580" marR="68580"/>
                </a:tc>
              </a:tr>
              <a:tr h="711826">
                <a:tc>
                  <a:txBody>
                    <a:bodyPr/>
                    <a:lstStyle/>
                    <a:p>
                      <a:r>
                        <a:rPr lang="en-NZ" sz="1400" b="1" baseline="0" dirty="0" smtClean="0"/>
                        <a:t>Transit </a:t>
                      </a:r>
                    </a:p>
                    <a:p>
                      <a:r>
                        <a:rPr lang="en-NZ" sz="1200" b="0" i="1" baseline="0" dirty="0" smtClean="0"/>
                        <a:t>Including </a:t>
                      </a:r>
                    </a:p>
                    <a:p>
                      <a:r>
                        <a:rPr lang="en-NZ" sz="1200" b="0" i="1" baseline="0" dirty="0" smtClean="0"/>
                        <a:t>cross-border</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dirty="0" smtClean="0"/>
                        <a:t>According</a:t>
                      </a:r>
                      <a:r>
                        <a:rPr lang="en-NZ" sz="1400" baseline="0" dirty="0" smtClean="0"/>
                        <a:t> to need</a:t>
                      </a:r>
                      <a:endParaRPr lang="en-NZ" sz="1400" dirty="0" smtClean="0"/>
                    </a:p>
                  </a:txBody>
                  <a:tcPr marL="68580" marR="68580"/>
                </a:tc>
                <a:tc>
                  <a:txBody>
                    <a:bodyPr/>
                    <a:lstStyle/>
                    <a:p>
                      <a:r>
                        <a:rPr lang="en-NZ" sz="1400" dirty="0" smtClean="0"/>
                        <a:t>Communal shelter</a:t>
                      </a:r>
                      <a:endParaRPr lang="en-NZ" sz="1400" dirty="0"/>
                    </a:p>
                  </a:txBody>
                  <a:tcPr marL="68580" marR="68580"/>
                </a:tc>
                <a:tc>
                  <a:txBody>
                    <a:bodyPr/>
                    <a:lstStyle/>
                    <a:p>
                      <a:r>
                        <a:rPr lang="en-NZ" sz="1400" b="0" baseline="0" dirty="0" smtClean="0"/>
                        <a:t>(1-5 days stay)</a:t>
                      </a:r>
                      <a:endParaRPr lang="en-NZ" sz="1400" b="0" dirty="0"/>
                    </a:p>
                  </a:txBody>
                  <a:tcPr marL="68580" marR="68580"/>
                </a:tc>
                <a:tc>
                  <a:txBody>
                    <a:bodyPr/>
                    <a:lstStyle/>
                    <a:p>
                      <a:r>
                        <a:rPr lang="en-NZ" sz="1400" i="1" dirty="0" smtClean="0"/>
                        <a:t>200.00 (ongoing use)</a:t>
                      </a:r>
                      <a:endParaRPr lang="en-NZ" sz="1400" i="1" dirty="0"/>
                    </a:p>
                  </a:txBody>
                  <a:tcPr marL="68580" marR="68580"/>
                </a:tc>
                <a:tc>
                  <a:txBody>
                    <a:bodyPr/>
                    <a:lstStyle/>
                    <a:p>
                      <a:r>
                        <a:rPr lang="en-NZ" sz="1400" dirty="0" smtClean="0"/>
                        <a:t>5,000</a:t>
                      </a:r>
                      <a:endParaRPr lang="en-NZ" sz="1400" dirty="0"/>
                    </a:p>
                  </a:txBody>
                  <a:tcPr marL="68580" marR="68580"/>
                </a:tc>
                <a:tc vMerge="1">
                  <a:txBody>
                    <a:bodyPr/>
                    <a:lstStyle/>
                    <a:p>
                      <a:endParaRPr lang="en-NZ" sz="1400" dirty="0"/>
                    </a:p>
                  </a:txBody>
                  <a:tcPr marL="68580" marR="68580"/>
                </a:tc>
              </a:tr>
              <a:tr h="622848">
                <a:tc rowSpan="2">
                  <a:txBody>
                    <a:bodyPr/>
                    <a:lstStyle/>
                    <a:p>
                      <a:r>
                        <a:rPr lang="en-NZ" sz="1400" b="1" dirty="0" smtClean="0"/>
                        <a:t>Living with hosts</a:t>
                      </a:r>
                    </a:p>
                  </a:txBody>
                  <a:tcPr marL="68580" marR="68580"/>
                </a:tc>
                <a:tc rowSpan="2">
                  <a:txBody>
                    <a:bodyPr/>
                    <a:lstStyle/>
                    <a:p>
                      <a:r>
                        <a:rPr lang="en-NZ" sz="1400" baseline="0" dirty="0" smtClean="0"/>
                        <a:t>condition of shelter (overcrowding)/</a:t>
                      </a:r>
                    </a:p>
                    <a:p>
                      <a:r>
                        <a:rPr lang="en-NZ" sz="1400" baseline="0" dirty="0" smtClean="0"/>
                        <a:t>vulnerability </a:t>
                      </a:r>
                      <a:endParaRPr lang="en-NZ" sz="1400" dirty="0"/>
                    </a:p>
                  </a:txBody>
                  <a:tcPr marL="68580" marR="68580"/>
                </a:tc>
                <a:tc rowSpan="2">
                  <a:txBody>
                    <a:bodyPr/>
                    <a:lstStyle/>
                    <a:p>
                      <a:r>
                        <a:rPr lang="en-NZ" sz="1400" baseline="0" dirty="0" smtClean="0"/>
                        <a:t>E-</a:t>
                      </a:r>
                      <a:r>
                        <a:rPr lang="en-NZ" sz="1400" dirty="0" smtClean="0"/>
                        <a:t>shelter (local)</a:t>
                      </a:r>
                    </a:p>
                    <a:p>
                      <a:r>
                        <a:rPr lang="en-NZ" sz="1400" dirty="0" smtClean="0"/>
                        <a:t>Shelter repair</a:t>
                      </a:r>
                    </a:p>
                    <a:p>
                      <a:pPr marL="0" marR="0" indent="0" algn="l" defTabSz="914400" rtl="0" eaLnBrk="1" fontAlgn="auto" latinLnBrk="0" hangingPunct="1">
                        <a:lnSpc>
                          <a:spcPct val="100000"/>
                        </a:lnSpc>
                        <a:spcBef>
                          <a:spcPts val="0"/>
                        </a:spcBef>
                        <a:spcAft>
                          <a:spcPts val="0"/>
                        </a:spcAft>
                        <a:buClrTx/>
                        <a:buSzTx/>
                        <a:buFontTx/>
                        <a:buNone/>
                        <a:tabLst/>
                        <a:defRPr/>
                      </a:pPr>
                      <a:r>
                        <a:rPr lang="en-NZ" sz="1400" dirty="0" smtClean="0"/>
                        <a:t>=Cash/voucher</a:t>
                      </a:r>
                    </a:p>
                  </a:txBody>
                  <a:tcPr marL="68580" marR="68580"/>
                </a:tc>
                <a:tc>
                  <a:txBody>
                    <a:bodyPr/>
                    <a:lstStyle/>
                    <a:p>
                      <a:r>
                        <a:rPr lang="en-NZ" sz="1400" dirty="0" smtClean="0"/>
                        <a:t>6 – 12 months</a:t>
                      </a:r>
                      <a:endParaRPr lang="en-NZ" sz="1400" dirty="0"/>
                    </a:p>
                  </a:txBody>
                  <a:tcPr marL="68580" marR="68580"/>
                </a:tc>
                <a:tc>
                  <a:txBody>
                    <a:bodyPr/>
                    <a:lstStyle/>
                    <a:p>
                      <a:r>
                        <a:rPr lang="en-NZ" sz="1400" i="1" dirty="0" smtClean="0"/>
                        <a:t>150.00</a:t>
                      </a:r>
                    </a:p>
                    <a:p>
                      <a:pPr marL="0" marR="0" indent="0" algn="l" defTabSz="914400" rtl="0" eaLnBrk="1" fontAlgn="auto" latinLnBrk="0" hangingPunct="1">
                        <a:lnSpc>
                          <a:spcPct val="100000"/>
                        </a:lnSpc>
                        <a:spcBef>
                          <a:spcPts val="0"/>
                        </a:spcBef>
                        <a:spcAft>
                          <a:spcPts val="0"/>
                        </a:spcAft>
                        <a:buClrTx/>
                        <a:buSzTx/>
                        <a:buFontTx/>
                        <a:buNone/>
                        <a:tabLst/>
                        <a:defRPr/>
                      </a:pPr>
                      <a:r>
                        <a:rPr lang="en-NZ" sz="1100" i="1" baseline="0" dirty="0" smtClean="0"/>
                        <a:t>Insecure</a:t>
                      </a:r>
                      <a:endParaRPr lang="en-NZ" sz="1100" i="1" dirty="0" smtClean="0"/>
                    </a:p>
                    <a:p>
                      <a:r>
                        <a:rPr lang="en-NZ" sz="1100" i="1" dirty="0" smtClean="0"/>
                        <a:t>land</a:t>
                      </a:r>
                      <a:r>
                        <a:rPr lang="en-NZ" sz="1100" i="1" baseline="0" dirty="0" smtClean="0"/>
                        <a:t> and access </a:t>
                      </a:r>
                      <a:endParaRPr lang="en-NZ" sz="1100" i="1" dirty="0" smtClean="0"/>
                    </a:p>
                  </a:txBody>
                  <a:tcPr marL="68580" marR="68580"/>
                </a:tc>
                <a:tc>
                  <a:txBody>
                    <a:bodyPr/>
                    <a:lstStyle/>
                    <a:p>
                      <a:r>
                        <a:rPr lang="en-NZ" sz="1400" dirty="0" smtClean="0"/>
                        <a:t>119,000</a:t>
                      </a:r>
                      <a:endParaRPr lang="en-NZ" sz="1400" dirty="0"/>
                    </a:p>
                  </a:txBody>
                  <a:tcPr marL="68580" marR="68580"/>
                </a:tc>
                <a:tc vMerge="1">
                  <a:txBody>
                    <a:bodyPr/>
                    <a:lstStyle/>
                    <a:p>
                      <a:endParaRPr lang="en-NZ" sz="1400" dirty="0"/>
                    </a:p>
                  </a:txBody>
                  <a:tcPr marL="68580" marR="68580"/>
                </a:tc>
              </a:tr>
              <a:tr h="711826">
                <a:tc vMerge="1">
                  <a:txBody>
                    <a:bodyPr/>
                    <a:lstStyle/>
                    <a:p>
                      <a:endParaRPr lang="en-NZ"/>
                    </a:p>
                  </a:txBody>
                  <a:tcPr/>
                </a:tc>
                <a:tc vMerge="1">
                  <a:txBody>
                    <a:bodyPr/>
                    <a:lstStyle/>
                    <a:p>
                      <a:endParaRPr lang="en-NZ"/>
                    </a:p>
                  </a:txBody>
                  <a:tcPr/>
                </a:tc>
                <a:tc vMerge="1">
                  <a:txBody>
                    <a:bodyPr/>
                    <a:lstStyle/>
                    <a:p>
                      <a:endParaRPr lang="en-NZ"/>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dirty="0" smtClean="0"/>
                        <a:t>3 – 5 years</a:t>
                      </a:r>
                    </a:p>
                    <a:p>
                      <a:endParaRPr lang="en-NZ" sz="1400" dirty="0"/>
                    </a:p>
                  </a:txBody>
                  <a:tcPr marL="68580" marR="68580"/>
                </a:tc>
                <a:tc>
                  <a:txBody>
                    <a:bodyPr/>
                    <a:lstStyle/>
                    <a:p>
                      <a:r>
                        <a:rPr lang="en-NZ" sz="1400" i="1" dirty="0" smtClean="0"/>
                        <a:t>450.00</a:t>
                      </a:r>
                    </a:p>
                    <a:p>
                      <a:r>
                        <a:rPr lang="en-NZ" sz="1100" i="1" baseline="0" dirty="0" smtClean="0"/>
                        <a:t>Secure land and access</a:t>
                      </a:r>
                      <a:endParaRPr lang="en-NZ" sz="1100" i="1" dirty="0" smtClean="0"/>
                    </a:p>
                  </a:txBody>
                  <a:tcPr marL="68580" marR="68580"/>
                </a:tc>
                <a:tc>
                  <a:txBody>
                    <a:bodyPr/>
                    <a:lstStyle/>
                    <a:p>
                      <a:r>
                        <a:rPr lang="en-NZ" sz="1400" dirty="0" smtClean="0"/>
                        <a:t>10,000</a:t>
                      </a:r>
                      <a:endParaRPr lang="en-NZ" sz="1400" dirty="0"/>
                    </a:p>
                  </a:txBody>
                  <a:tcPr marL="68580" marR="68580"/>
                </a:tc>
                <a:tc>
                  <a:txBody>
                    <a:bodyPr/>
                    <a:lstStyle/>
                    <a:p>
                      <a:r>
                        <a:rPr lang="en-NZ" sz="1400" dirty="0" smtClean="0"/>
                        <a:t>7,000</a:t>
                      </a:r>
                      <a:endParaRPr lang="en-NZ" sz="1400" dirty="0"/>
                    </a:p>
                  </a:txBody>
                  <a:tcPr marL="68580" marR="68580"/>
                </a:tc>
              </a:tr>
              <a:tr h="1038080">
                <a:tc>
                  <a:txBody>
                    <a:bodyPr/>
                    <a:lstStyle/>
                    <a:p>
                      <a:r>
                        <a:rPr lang="en-NZ" sz="1400" b="1" dirty="0" smtClean="0"/>
                        <a:t>Formal</a:t>
                      </a:r>
                      <a:r>
                        <a:rPr lang="en-NZ" sz="1400" b="1" baseline="0" dirty="0" smtClean="0"/>
                        <a:t> and informal camps</a:t>
                      </a:r>
                      <a:endParaRPr lang="en-NZ" sz="1400" b="1" dirty="0" smtClean="0"/>
                    </a:p>
                    <a:p>
                      <a:r>
                        <a:rPr lang="en-NZ" sz="1200" b="0" i="1" dirty="0" smtClean="0"/>
                        <a:t>existing and </a:t>
                      </a:r>
                    </a:p>
                    <a:p>
                      <a:r>
                        <a:rPr lang="en-NZ" sz="1200" b="0" i="1" dirty="0" smtClean="0"/>
                        <a:t>planned, </a:t>
                      </a:r>
                    </a:p>
                    <a:p>
                      <a:r>
                        <a:rPr lang="en-NZ" sz="1200" b="0" i="1" dirty="0" smtClean="0"/>
                        <a:t>land secure </a:t>
                      </a:r>
                      <a:endParaRPr lang="en-NZ" sz="1200" b="0" i="1" dirty="0"/>
                    </a:p>
                  </a:txBody>
                  <a:tcPr marL="68580" marR="68580"/>
                </a:tc>
                <a:tc>
                  <a:txBody>
                    <a:bodyPr/>
                    <a:lstStyle/>
                    <a:p>
                      <a:r>
                        <a:rPr lang="en-NZ" sz="1400" baseline="0" dirty="0" smtClean="0"/>
                        <a:t>condition of shelter/</a:t>
                      </a:r>
                    </a:p>
                    <a:p>
                      <a:r>
                        <a:rPr lang="en-NZ" sz="1400" baseline="0" dirty="0" smtClean="0"/>
                        <a:t>vulnerability </a:t>
                      </a:r>
                      <a:endParaRPr lang="en-NZ" sz="1400" dirty="0" smtClean="0"/>
                    </a:p>
                  </a:txBody>
                  <a:tcPr marL="68580" marR="68580"/>
                </a:tc>
                <a:tc>
                  <a:txBody>
                    <a:bodyPr/>
                    <a:lstStyle/>
                    <a:p>
                      <a:r>
                        <a:rPr lang="en-NZ" sz="1400" dirty="0" smtClean="0"/>
                        <a:t>Reinforced</a:t>
                      </a:r>
                      <a:r>
                        <a:rPr lang="en-NZ" sz="1400" baseline="0" dirty="0" smtClean="0"/>
                        <a:t> e</a:t>
                      </a:r>
                      <a:r>
                        <a:rPr lang="en-NZ" sz="1400" dirty="0" smtClean="0"/>
                        <a:t>-shelter</a:t>
                      </a:r>
                    </a:p>
                    <a:p>
                      <a:r>
                        <a:rPr lang="en-NZ" sz="1400" dirty="0" smtClean="0"/>
                        <a:t>Shelter repair</a:t>
                      </a:r>
                    </a:p>
                    <a:p>
                      <a:pPr marL="0" marR="0" indent="0" algn="l" defTabSz="914400" rtl="0" eaLnBrk="1" fontAlgn="auto" latinLnBrk="0" hangingPunct="1">
                        <a:lnSpc>
                          <a:spcPct val="100000"/>
                        </a:lnSpc>
                        <a:spcBef>
                          <a:spcPts val="0"/>
                        </a:spcBef>
                        <a:spcAft>
                          <a:spcPts val="0"/>
                        </a:spcAft>
                        <a:buClrTx/>
                        <a:buSzTx/>
                        <a:buFontTx/>
                        <a:buNone/>
                        <a:tabLst/>
                        <a:defRPr/>
                      </a:pPr>
                      <a:r>
                        <a:rPr lang="en-NZ" sz="1400" dirty="0" smtClean="0"/>
                        <a:t>=Cash/voucher</a:t>
                      </a:r>
                    </a:p>
                  </a:txBody>
                  <a:tcPr marL="68580" marR="68580"/>
                </a:tc>
                <a:tc vMerge="1">
                  <a:txBody>
                    <a:bodyPr/>
                    <a:lstStyle/>
                    <a:p>
                      <a:endParaRPr lang="en-NZ" sz="1400" dirty="0"/>
                    </a:p>
                  </a:txBody>
                  <a:tcPr/>
                </a:tc>
                <a:tc>
                  <a:txBody>
                    <a:bodyPr/>
                    <a:lstStyle/>
                    <a:p>
                      <a:r>
                        <a:rPr lang="en-NZ" sz="1400" i="1" dirty="0" smtClean="0"/>
                        <a:t>450.00</a:t>
                      </a:r>
                      <a:endParaRPr lang="en-NZ" sz="1400" i="1" dirty="0"/>
                    </a:p>
                  </a:txBody>
                  <a:tcPr marL="68580" marR="68580"/>
                </a:tc>
                <a:tc>
                  <a:txBody>
                    <a:bodyPr/>
                    <a:lstStyle/>
                    <a:p>
                      <a:r>
                        <a:rPr lang="en-NZ" sz="1400" dirty="0" smtClean="0"/>
                        <a:t>16,000</a:t>
                      </a:r>
                      <a:endParaRPr lang="en-NZ" sz="1400" dirty="0"/>
                    </a:p>
                  </a:txBody>
                  <a:tcPr marL="68580" marR="68580"/>
                </a:tc>
                <a:tc>
                  <a:txBody>
                    <a:bodyPr/>
                    <a:lstStyle/>
                    <a:p>
                      <a:r>
                        <a:rPr lang="en-NZ" sz="1400" dirty="0" smtClean="0"/>
                        <a:t>8,000</a:t>
                      </a:r>
                      <a:endParaRPr lang="en-NZ" sz="1400" dirty="0"/>
                    </a:p>
                  </a:txBody>
                  <a:tcPr marL="68580" marR="68580"/>
                </a:tc>
              </a:tr>
              <a:tr h="1127058">
                <a:tc>
                  <a:txBody>
                    <a:bodyPr/>
                    <a:lstStyle/>
                    <a:p>
                      <a:r>
                        <a:rPr lang="en-NZ" sz="1400" b="1" dirty="0" smtClean="0"/>
                        <a:t>Returnees</a:t>
                      </a:r>
                      <a:r>
                        <a:rPr lang="en-NZ" sz="1400" b="1" baseline="0" dirty="0" smtClean="0"/>
                        <a:t> </a:t>
                      </a:r>
                    </a:p>
                    <a:p>
                      <a:r>
                        <a:rPr lang="en-NZ" sz="1200" b="0" i="1" baseline="0" dirty="0" smtClean="0"/>
                        <a:t>to own land, in secure areas </a:t>
                      </a:r>
                      <a:endParaRPr lang="en-NZ" sz="1200" b="0" i="1" dirty="0"/>
                    </a:p>
                  </a:txBody>
                  <a:tcPr marL="68580" marR="68580"/>
                </a:tc>
                <a:tc>
                  <a:txBody>
                    <a:bodyPr/>
                    <a:lstStyle/>
                    <a:p>
                      <a:r>
                        <a:rPr lang="en-NZ" sz="1400" baseline="0" dirty="0" smtClean="0"/>
                        <a:t>condition of shelter (destroyed)/</a:t>
                      </a:r>
                    </a:p>
                    <a:p>
                      <a:r>
                        <a:rPr lang="en-NZ" sz="1400" baseline="0" dirty="0" smtClean="0"/>
                        <a:t>vulnerability </a:t>
                      </a:r>
                      <a:endParaRPr lang="en-NZ" sz="1400" dirty="0" smtClean="0"/>
                    </a:p>
                  </a:txBody>
                  <a:tcPr marL="68580" marR="68580"/>
                </a:tc>
                <a:tc>
                  <a:txBody>
                    <a:bodyPr/>
                    <a:lstStyle/>
                    <a:p>
                      <a:r>
                        <a:rPr lang="en-NZ" sz="1400" dirty="0" smtClean="0"/>
                        <a:t>Reinforced</a:t>
                      </a:r>
                      <a:r>
                        <a:rPr lang="en-NZ" sz="1400" baseline="0" dirty="0" smtClean="0"/>
                        <a:t> e-</a:t>
                      </a:r>
                      <a:r>
                        <a:rPr lang="en-NZ" sz="1400" dirty="0" smtClean="0"/>
                        <a:t>shelter</a:t>
                      </a:r>
                    </a:p>
                    <a:p>
                      <a:r>
                        <a:rPr lang="en-NZ" sz="1400" dirty="0" smtClean="0"/>
                        <a:t>Shelter repair</a:t>
                      </a:r>
                    </a:p>
                    <a:p>
                      <a:pPr marL="0" marR="0" indent="0" algn="l" defTabSz="914400" rtl="0" eaLnBrk="1" fontAlgn="auto" latinLnBrk="0" hangingPunct="1">
                        <a:lnSpc>
                          <a:spcPct val="100000"/>
                        </a:lnSpc>
                        <a:spcBef>
                          <a:spcPts val="0"/>
                        </a:spcBef>
                        <a:spcAft>
                          <a:spcPts val="0"/>
                        </a:spcAft>
                        <a:buClrTx/>
                        <a:buSzTx/>
                        <a:buFontTx/>
                        <a:buNone/>
                        <a:tabLst/>
                        <a:defRPr/>
                      </a:pPr>
                      <a:r>
                        <a:rPr lang="en-NZ" sz="1400" dirty="0" smtClean="0"/>
                        <a:t>=Cash/voucher</a:t>
                      </a:r>
                    </a:p>
                    <a:p>
                      <a:endParaRPr lang="en-NZ" sz="1400" dirty="0"/>
                    </a:p>
                  </a:txBody>
                  <a:tcPr marL="68580" marR="68580"/>
                </a:tc>
                <a:tc vMerge="1">
                  <a:txBody>
                    <a:bodyPr/>
                    <a:lstStyle/>
                    <a:p>
                      <a:endParaRPr lang="en-NZ"/>
                    </a:p>
                  </a:txBody>
                  <a:tcPr/>
                </a:tc>
                <a:tc>
                  <a:txBody>
                    <a:bodyPr/>
                    <a:lstStyle/>
                    <a:p>
                      <a:r>
                        <a:rPr lang="en-NZ" sz="1400" i="1" dirty="0" smtClean="0"/>
                        <a:t>450.00</a:t>
                      </a:r>
                      <a:endParaRPr lang="en-NZ" sz="1400" i="1" dirty="0"/>
                    </a:p>
                  </a:txBody>
                  <a:tcPr marL="68580" marR="68580"/>
                </a:tc>
                <a:tc>
                  <a:txBody>
                    <a:bodyPr/>
                    <a:lstStyle/>
                    <a:p>
                      <a:r>
                        <a:rPr lang="en-NZ" sz="1400" dirty="0" smtClean="0"/>
                        <a:t>30,000</a:t>
                      </a:r>
                      <a:endParaRPr lang="en-NZ" sz="1400" dirty="0"/>
                    </a:p>
                  </a:txBody>
                  <a:tcPr marL="68580" marR="68580"/>
                </a:tc>
                <a:tc>
                  <a:txBody>
                    <a:bodyPr/>
                    <a:lstStyle/>
                    <a:p>
                      <a:r>
                        <a:rPr lang="en-NZ" sz="1400" kern="1200" dirty="0" smtClean="0">
                          <a:solidFill>
                            <a:schemeClr val="dk1"/>
                          </a:solidFill>
                          <a:latin typeface="+mn-lt"/>
                          <a:ea typeface="+mn-ea"/>
                          <a:cs typeface="+mn-cs"/>
                        </a:rPr>
                        <a:t>6,000</a:t>
                      </a:r>
                      <a:endParaRPr lang="en-NZ" sz="1400" kern="1200" dirty="0">
                        <a:solidFill>
                          <a:schemeClr val="dk1"/>
                        </a:solidFill>
                        <a:latin typeface="+mn-lt"/>
                        <a:ea typeface="+mn-ea"/>
                        <a:cs typeface="+mn-cs"/>
                      </a:endParaRPr>
                    </a:p>
                  </a:txBody>
                  <a:tcPr marL="68580" marR="68580"/>
                </a:tc>
              </a:tr>
              <a:tr h="296594">
                <a:tc gridSpan="7">
                  <a:txBody>
                    <a:bodyPr/>
                    <a:lstStyle/>
                    <a:p>
                      <a:r>
                        <a:rPr lang="en-NZ" sz="1400" b="0" i="1" dirty="0" smtClean="0"/>
                        <a:t>Durable Solutions: Linkage</a:t>
                      </a:r>
                      <a:r>
                        <a:rPr lang="en-NZ" sz="1400" b="0" i="1" baseline="0" dirty="0" smtClean="0"/>
                        <a:t> with ERWG and UNDAF</a:t>
                      </a:r>
                      <a:endParaRPr lang="en-NZ" sz="1400" b="0" i="1" dirty="0"/>
                    </a:p>
                  </a:txBody>
                  <a:tcPr marL="68580" marR="68580"/>
                </a:tc>
                <a:tc hMerge="1">
                  <a:txBody>
                    <a:bodyPr/>
                    <a:lstStyle/>
                    <a:p>
                      <a:endParaRPr lang="en-NZ" sz="1400" dirty="0" smtClean="0"/>
                    </a:p>
                  </a:txBody>
                  <a:tcPr/>
                </a:tc>
                <a:tc hMerge="1">
                  <a:txBody>
                    <a:bodyPr/>
                    <a:lstStyle/>
                    <a:p>
                      <a:endParaRPr lang="en-NZ" sz="1400" dirty="0"/>
                    </a:p>
                  </a:txBody>
                  <a:tcPr/>
                </a:tc>
                <a:tc hMerge="1">
                  <a:txBody>
                    <a:bodyPr/>
                    <a:lstStyle/>
                    <a:p>
                      <a:endParaRPr lang="en-NZ" sz="1400" dirty="0"/>
                    </a:p>
                  </a:txBody>
                  <a:tcPr/>
                </a:tc>
                <a:tc hMerge="1">
                  <a:txBody>
                    <a:bodyPr/>
                    <a:lstStyle/>
                    <a:p>
                      <a:endParaRPr lang="en-NZ" sz="1400" dirty="0"/>
                    </a:p>
                  </a:txBody>
                  <a:tcPr/>
                </a:tc>
                <a:tc hMerge="1">
                  <a:txBody>
                    <a:bodyPr/>
                    <a:lstStyle/>
                    <a:p>
                      <a:endParaRPr lang="en-NZ" sz="1400" dirty="0"/>
                    </a:p>
                  </a:txBody>
                  <a:tcPr/>
                </a:tc>
                <a:tc hMerge="1">
                  <a:txBody>
                    <a:bodyPr/>
                    <a:lstStyle/>
                    <a:p>
                      <a:endParaRPr lang="en-NZ" sz="1400" dirty="0"/>
                    </a:p>
                  </a:txBody>
                  <a:tcPr/>
                </a:tc>
              </a:tr>
            </a:tbl>
          </a:graphicData>
        </a:graphic>
      </p:graphicFrame>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36" y="4929198"/>
            <a:ext cx="371475" cy="390525"/>
          </a:xfrm>
          <a:prstGeom prst="rect">
            <a:avLst/>
          </a:prstGeom>
          <a:noFill/>
          <a:ln w="9525">
            <a:noFill/>
            <a:miter lim="800000"/>
            <a:headEnd/>
            <a:tailEnd/>
          </a:ln>
        </p:spPr>
      </p:pic>
      <p:grpSp>
        <p:nvGrpSpPr>
          <p:cNvPr id="6" name="Group 5"/>
          <p:cNvGrpSpPr>
            <a:grpSpLocks/>
          </p:cNvGrpSpPr>
          <p:nvPr/>
        </p:nvGrpSpPr>
        <p:grpSpPr bwMode="auto">
          <a:xfrm>
            <a:off x="2571736" y="3857628"/>
            <a:ext cx="375291" cy="324907"/>
            <a:chOff x="3" y="3"/>
            <a:chExt cx="948" cy="708"/>
          </a:xfrm>
        </p:grpSpPr>
        <p:sp>
          <p:nvSpPr>
            <p:cNvPr id="7" name="Freeform 6"/>
            <p:cNvSpPr>
              <a:spLocks/>
            </p:cNvSpPr>
            <p:nvPr/>
          </p:nvSpPr>
          <p:spPr bwMode="auto">
            <a:xfrm>
              <a:off x="3" y="3"/>
              <a:ext cx="916" cy="708"/>
            </a:xfrm>
            <a:custGeom>
              <a:avLst/>
              <a:gdLst>
                <a:gd name="T0" fmla="*/ 828 w 916"/>
                <a:gd name="T1" fmla="*/ 0 h 708"/>
                <a:gd name="T2" fmla="*/ 119 w 916"/>
                <a:gd name="T3" fmla="*/ 0 h 708"/>
                <a:gd name="T4" fmla="*/ 106 w 916"/>
                <a:gd name="T5" fmla="*/ 2 h 708"/>
                <a:gd name="T6" fmla="*/ 92 w 916"/>
                <a:gd name="T7" fmla="*/ 6 h 708"/>
                <a:gd name="T8" fmla="*/ 81 w 916"/>
                <a:gd name="T9" fmla="*/ 10 h 708"/>
                <a:gd name="T10" fmla="*/ 69 w 916"/>
                <a:gd name="T11" fmla="*/ 16 h 708"/>
                <a:gd name="T12" fmla="*/ 58 w 916"/>
                <a:gd name="T13" fmla="*/ 23 h 708"/>
                <a:gd name="T14" fmla="*/ 39 w 916"/>
                <a:gd name="T15" fmla="*/ 40 h 708"/>
                <a:gd name="T16" fmla="*/ 23 w 916"/>
                <a:gd name="T17" fmla="*/ 59 h 708"/>
                <a:gd name="T18" fmla="*/ 10 w 916"/>
                <a:gd name="T19" fmla="*/ 82 h 708"/>
                <a:gd name="T20" fmla="*/ 2 w 916"/>
                <a:gd name="T21" fmla="*/ 107 h 708"/>
                <a:gd name="T22" fmla="*/ 0 w 916"/>
                <a:gd name="T23" fmla="*/ 122 h 708"/>
                <a:gd name="T24" fmla="*/ 0 w 916"/>
                <a:gd name="T25" fmla="*/ 587 h 708"/>
                <a:gd name="T26" fmla="*/ 2 w 916"/>
                <a:gd name="T27" fmla="*/ 600 h 708"/>
                <a:gd name="T28" fmla="*/ 10 w 916"/>
                <a:gd name="T29" fmla="*/ 625 h 708"/>
                <a:gd name="T30" fmla="*/ 23 w 916"/>
                <a:gd name="T31" fmla="*/ 649 h 708"/>
                <a:gd name="T32" fmla="*/ 39 w 916"/>
                <a:gd name="T33" fmla="*/ 668 h 708"/>
                <a:gd name="T34" fmla="*/ 58 w 916"/>
                <a:gd name="T35" fmla="*/ 685 h 708"/>
                <a:gd name="T36" fmla="*/ 69 w 916"/>
                <a:gd name="T37" fmla="*/ 691 h 708"/>
                <a:gd name="T38" fmla="*/ 81 w 916"/>
                <a:gd name="T39" fmla="*/ 697 h 708"/>
                <a:gd name="T40" fmla="*/ 92 w 916"/>
                <a:gd name="T41" fmla="*/ 701 h 708"/>
                <a:gd name="T42" fmla="*/ 106 w 916"/>
                <a:gd name="T43" fmla="*/ 706 h 708"/>
                <a:gd name="T44" fmla="*/ 119 w 916"/>
                <a:gd name="T45" fmla="*/ 708 h 708"/>
                <a:gd name="T46" fmla="*/ 828 w 916"/>
                <a:gd name="T47" fmla="*/ 708 h 708"/>
                <a:gd name="T48" fmla="*/ 841 w 916"/>
                <a:gd name="T49" fmla="*/ 706 h 708"/>
                <a:gd name="T50" fmla="*/ 879 w 916"/>
                <a:gd name="T51" fmla="*/ 693 h 708"/>
                <a:gd name="T52" fmla="*/ 889 w 916"/>
                <a:gd name="T53" fmla="*/ 685 h 708"/>
                <a:gd name="T54" fmla="*/ 900 w 916"/>
                <a:gd name="T55" fmla="*/ 678 h 708"/>
                <a:gd name="T56" fmla="*/ 916 w 916"/>
                <a:gd name="T57" fmla="*/ 661 h 708"/>
                <a:gd name="T58" fmla="*/ 131 w 916"/>
                <a:gd name="T59" fmla="*/ 661 h 708"/>
                <a:gd name="T60" fmla="*/ 115 w 916"/>
                <a:gd name="T61" fmla="*/ 659 h 708"/>
                <a:gd name="T62" fmla="*/ 98 w 916"/>
                <a:gd name="T63" fmla="*/ 655 h 708"/>
                <a:gd name="T64" fmla="*/ 83 w 916"/>
                <a:gd name="T65" fmla="*/ 646 h 708"/>
                <a:gd name="T66" fmla="*/ 71 w 916"/>
                <a:gd name="T67" fmla="*/ 636 h 708"/>
                <a:gd name="T68" fmla="*/ 60 w 916"/>
                <a:gd name="T69" fmla="*/ 621 h 708"/>
                <a:gd name="T70" fmla="*/ 54 w 916"/>
                <a:gd name="T71" fmla="*/ 606 h 708"/>
                <a:gd name="T72" fmla="*/ 48 w 916"/>
                <a:gd name="T73" fmla="*/ 589 h 708"/>
                <a:gd name="T74" fmla="*/ 46 w 916"/>
                <a:gd name="T75" fmla="*/ 572 h 708"/>
                <a:gd name="T76" fmla="*/ 46 w 916"/>
                <a:gd name="T77" fmla="*/ 135 h 708"/>
                <a:gd name="T78" fmla="*/ 48 w 916"/>
                <a:gd name="T79" fmla="*/ 118 h 708"/>
                <a:gd name="T80" fmla="*/ 54 w 916"/>
                <a:gd name="T81" fmla="*/ 101 h 708"/>
                <a:gd name="T82" fmla="*/ 60 w 916"/>
                <a:gd name="T83" fmla="*/ 86 h 708"/>
                <a:gd name="T84" fmla="*/ 71 w 916"/>
                <a:gd name="T85" fmla="*/ 73 h 708"/>
                <a:gd name="T86" fmla="*/ 83 w 916"/>
                <a:gd name="T87" fmla="*/ 61 h 708"/>
                <a:gd name="T88" fmla="*/ 98 w 916"/>
                <a:gd name="T89" fmla="*/ 54 h 708"/>
                <a:gd name="T90" fmla="*/ 115 w 916"/>
                <a:gd name="T91" fmla="*/ 48 h 708"/>
                <a:gd name="T92" fmla="*/ 131 w 916"/>
                <a:gd name="T93" fmla="*/ 46 h 708"/>
                <a:gd name="T94" fmla="*/ 915 w 916"/>
                <a:gd name="T95" fmla="*/ 46 h 708"/>
                <a:gd name="T96" fmla="*/ 910 w 916"/>
                <a:gd name="T97" fmla="*/ 40 h 708"/>
                <a:gd name="T98" fmla="*/ 889 w 916"/>
                <a:gd name="T99" fmla="*/ 23 h 708"/>
                <a:gd name="T100" fmla="*/ 879 w 916"/>
                <a:gd name="T101" fmla="*/ 16 h 708"/>
                <a:gd name="T102" fmla="*/ 866 w 916"/>
                <a:gd name="T103" fmla="*/ 10 h 708"/>
                <a:gd name="T104" fmla="*/ 856 w 916"/>
                <a:gd name="T105" fmla="*/ 6 h 708"/>
                <a:gd name="T106" fmla="*/ 843 w 916"/>
                <a:gd name="T107" fmla="*/ 2 h 708"/>
                <a:gd name="T108" fmla="*/ 828 w 916"/>
                <a:gd name="T109"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6" h="708">
                  <a:moveTo>
                    <a:pt x="828" y="0"/>
                  </a:moveTo>
                  <a:lnTo>
                    <a:pt x="119" y="0"/>
                  </a:lnTo>
                  <a:lnTo>
                    <a:pt x="106" y="2"/>
                  </a:lnTo>
                  <a:lnTo>
                    <a:pt x="92" y="6"/>
                  </a:lnTo>
                  <a:lnTo>
                    <a:pt x="81" y="10"/>
                  </a:lnTo>
                  <a:lnTo>
                    <a:pt x="69" y="16"/>
                  </a:lnTo>
                  <a:lnTo>
                    <a:pt x="58" y="23"/>
                  </a:lnTo>
                  <a:lnTo>
                    <a:pt x="39" y="40"/>
                  </a:lnTo>
                  <a:lnTo>
                    <a:pt x="23" y="59"/>
                  </a:lnTo>
                  <a:lnTo>
                    <a:pt x="10" y="82"/>
                  </a:lnTo>
                  <a:lnTo>
                    <a:pt x="2" y="107"/>
                  </a:lnTo>
                  <a:lnTo>
                    <a:pt x="0" y="122"/>
                  </a:lnTo>
                  <a:lnTo>
                    <a:pt x="0" y="587"/>
                  </a:lnTo>
                  <a:lnTo>
                    <a:pt x="2" y="600"/>
                  </a:lnTo>
                  <a:lnTo>
                    <a:pt x="10" y="625"/>
                  </a:lnTo>
                  <a:lnTo>
                    <a:pt x="23" y="649"/>
                  </a:lnTo>
                  <a:lnTo>
                    <a:pt x="39" y="668"/>
                  </a:lnTo>
                  <a:lnTo>
                    <a:pt x="58" y="685"/>
                  </a:lnTo>
                  <a:lnTo>
                    <a:pt x="69" y="691"/>
                  </a:lnTo>
                  <a:lnTo>
                    <a:pt x="81" y="697"/>
                  </a:lnTo>
                  <a:lnTo>
                    <a:pt x="92" y="701"/>
                  </a:lnTo>
                  <a:lnTo>
                    <a:pt x="106" y="706"/>
                  </a:lnTo>
                  <a:lnTo>
                    <a:pt x="119" y="708"/>
                  </a:lnTo>
                  <a:lnTo>
                    <a:pt x="828" y="708"/>
                  </a:lnTo>
                  <a:lnTo>
                    <a:pt x="841" y="706"/>
                  </a:lnTo>
                  <a:lnTo>
                    <a:pt x="879" y="693"/>
                  </a:lnTo>
                  <a:lnTo>
                    <a:pt x="889" y="685"/>
                  </a:lnTo>
                  <a:lnTo>
                    <a:pt x="900" y="678"/>
                  </a:lnTo>
                  <a:lnTo>
                    <a:pt x="916" y="661"/>
                  </a:lnTo>
                  <a:lnTo>
                    <a:pt x="131" y="661"/>
                  </a:lnTo>
                  <a:lnTo>
                    <a:pt x="115" y="659"/>
                  </a:lnTo>
                  <a:lnTo>
                    <a:pt x="98" y="655"/>
                  </a:lnTo>
                  <a:lnTo>
                    <a:pt x="83" y="646"/>
                  </a:lnTo>
                  <a:lnTo>
                    <a:pt x="71" y="636"/>
                  </a:lnTo>
                  <a:lnTo>
                    <a:pt x="60" y="621"/>
                  </a:lnTo>
                  <a:lnTo>
                    <a:pt x="54" y="606"/>
                  </a:lnTo>
                  <a:lnTo>
                    <a:pt x="48" y="589"/>
                  </a:lnTo>
                  <a:lnTo>
                    <a:pt x="46" y="572"/>
                  </a:lnTo>
                  <a:lnTo>
                    <a:pt x="46" y="135"/>
                  </a:lnTo>
                  <a:lnTo>
                    <a:pt x="48" y="118"/>
                  </a:lnTo>
                  <a:lnTo>
                    <a:pt x="54" y="101"/>
                  </a:lnTo>
                  <a:lnTo>
                    <a:pt x="60" y="86"/>
                  </a:lnTo>
                  <a:lnTo>
                    <a:pt x="71" y="73"/>
                  </a:lnTo>
                  <a:lnTo>
                    <a:pt x="83" y="61"/>
                  </a:lnTo>
                  <a:lnTo>
                    <a:pt x="98" y="54"/>
                  </a:lnTo>
                  <a:lnTo>
                    <a:pt x="115" y="48"/>
                  </a:lnTo>
                  <a:lnTo>
                    <a:pt x="131" y="46"/>
                  </a:lnTo>
                  <a:lnTo>
                    <a:pt x="915" y="46"/>
                  </a:lnTo>
                  <a:lnTo>
                    <a:pt x="910" y="40"/>
                  </a:lnTo>
                  <a:lnTo>
                    <a:pt x="889" y="23"/>
                  </a:lnTo>
                  <a:lnTo>
                    <a:pt x="879" y="16"/>
                  </a:lnTo>
                  <a:lnTo>
                    <a:pt x="866" y="10"/>
                  </a:lnTo>
                  <a:lnTo>
                    <a:pt x="856" y="6"/>
                  </a:lnTo>
                  <a:lnTo>
                    <a:pt x="843" y="2"/>
                  </a:lnTo>
                  <a:lnTo>
                    <a:pt x="82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8" name="Freeform 7"/>
            <p:cNvSpPr>
              <a:spLocks/>
            </p:cNvSpPr>
            <p:nvPr/>
          </p:nvSpPr>
          <p:spPr bwMode="auto">
            <a:xfrm>
              <a:off x="819" y="49"/>
              <a:ext cx="132" cy="615"/>
            </a:xfrm>
            <a:custGeom>
              <a:avLst/>
              <a:gdLst>
                <a:gd name="T0" fmla="*/ 99 w 132"/>
                <a:gd name="T1" fmla="*/ 0 h 615"/>
                <a:gd name="T2" fmla="*/ 0 w 132"/>
                <a:gd name="T3" fmla="*/ 0 h 615"/>
                <a:gd name="T4" fmla="*/ 16 w 132"/>
                <a:gd name="T5" fmla="*/ 2 h 615"/>
                <a:gd name="T6" fmla="*/ 33 w 132"/>
                <a:gd name="T7" fmla="*/ 8 h 615"/>
                <a:gd name="T8" fmla="*/ 48 w 132"/>
                <a:gd name="T9" fmla="*/ 14 h 615"/>
                <a:gd name="T10" fmla="*/ 60 w 132"/>
                <a:gd name="T11" fmla="*/ 27 h 615"/>
                <a:gd name="T12" fmla="*/ 71 w 132"/>
                <a:gd name="T13" fmla="*/ 40 h 615"/>
                <a:gd name="T14" fmla="*/ 79 w 132"/>
                <a:gd name="T15" fmla="*/ 54 h 615"/>
                <a:gd name="T16" fmla="*/ 83 w 132"/>
                <a:gd name="T17" fmla="*/ 71 h 615"/>
                <a:gd name="T18" fmla="*/ 85 w 132"/>
                <a:gd name="T19" fmla="*/ 88 h 615"/>
                <a:gd name="T20" fmla="*/ 85 w 132"/>
                <a:gd name="T21" fmla="*/ 526 h 615"/>
                <a:gd name="T22" fmla="*/ 83 w 132"/>
                <a:gd name="T23" fmla="*/ 543 h 615"/>
                <a:gd name="T24" fmla="*/ 79 w 132"/>
                <a:gd name="T25" fmla="*/ 560 h 615"/>
                <a:gd name="T26" fmla="*/ 71 w 132"/>
                <a:gd name="T27" fmla="*/ 575 h 615"/>
                <a:gd name="T28" fmla="*/ 60 w 132"/>
                <a:gd name="T29" fmla="*/ 589 h 615"/>
                <a:gd name="T30" fmla="*/ 48 w 132"/>
                <a:gd name="T31" fmla="*/ 600 h 615"/>
                <a:gd name="T32" fmla="*/ 33 w 132"/>
                <a:gd name="T33" fmla="*/ 608 h 615"/>
                <a:gd name="T34" fmla="*/ 16 w 132"/>
                <a:gd name="T35" fmla="*/ 613 h 615"/>
                <a:gd name="T36" fmla="*/ 0 w 132"/>
                <a:gd name="T37" fmla="*/ 615 h 615"/>
                <a:gd name="T38" fmla="*/ 100 w 132"/>
                <a:gd name="T39" fmla="*/ 615 h 615"/>
                <a:gd name="T40" fmla="*/ 102 w 132"/>
                <a:gd name="T41" fmla="*/ 613 h 615"/>
                <a:gd name="T42" fmla="*/ 110 w 132"/>
                <a:gd name="T43" fmla="*/ 602 h 615"/>
                <a:gd name="T44" fmla="*/ 117 w 132"/>
                <a:gd name="T45" fmla="*/ 589 h 615"/>
                <a:gd name="T46" fmla="*/ 121 w 132"/>
                <a:gd name="T47" fmla="*/ 579 h 615"/>
                <a:gd name="T48" fmla="*/ 125 w 132"/>
                <a:gd name="T49" fmla="*/ 566 h 615"/>
                <a:gd name="T50" fmla="*/ 129 w 132"/>
                <a:gd name="T51" fmla="*/ 553 h 615"/>
                <a:gd name="T52" fmla="*/ 131 w 132"/>
                <a:gd name="T53" fmla="*/ 539 h 615"/>
                <a:gd name="T54" fmla="*/ 131 w 132"/>
                <a:gd name="T55" fmla="*/ 76 h 615"/>
                <a:gd name="T56" fmla="*/ 129 w 132"/>
                <a:gd name="T57" fmla="*/ 61 h 615"/>
                <a:gd name="T58" fmla="*/ 125 w 132"/>
                <a:gd name="T59" fmla="*/ 48 h 615"/>
                <a:gd name="T60" fmla="*/ 121 w 132"/>
                <a:gd name="T61" fmla="*/ 35 h 615"/>
                <a:gd name="T62" fmla="*/ 108 w 132"/>
                <a:gd name="T63" fmla="*/ 12 h 615"/>
                <a:gd name="T64" fmla="*/ 99 w 132"/>
                <a:gd name="T65"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615">
                  <a:moveTo>
                    <a:pt x="99" y="0"/>
                  </a:moveTo>
                  <a:lnTo>
                    <a:pt x="0" y="0"/>
                  </a:lnTo>
                  <a:lnTo>
                    <a:pt x="16" y="2"/>
                  </a:lnTo>
                  <a:lnTo>
                    <a:pt x="33" y="8"/>
                  </a:lnTo>
                  <a:lnTo>
                    <a:pt x="48" y="14"/>
                  </a:lnTo>
                  <a:lnTo>
                    <a:pt x="60" y="27"/>
                  </a:lnTo>
                  <a:lnTo>
                    <a:pt x="71" y="40"/>
                  </a:lnTo>
                  <a:lnTo>
                    <a:pt x="79" y="54"/>
                  </a:lnTo>
                  <a:lnTo>
                    <a:pt x="83" y="71"/>
                  </a:lnTo>
                  <a:lnTo>
                    <a:pt x="85" y="88"/>
                  </a:lnTo>
                  <a:lnTo>
                    <a:pt x="85" y="526"/>
                  </a:lnTo>
                  <a:lnTo>
                    <a:pt x="83" y="543"/>
                  </a:lnTo>
                  <a:lnTo>
                    <a:pt x="79" y="560"/>
                  </a:lnTo>
                  <a:lnTo>
                    <a:pt x="71" y="575"/>
                  </a:lnTo>
                  <a:lnTo>
                    <a:pt x="60" y="589"/>
                  </a:lnTo>
                  <a:lnTo>
                    <a:pt x="48" y="600"/>
                  </a:lnTo>
                  <a:lnTo>
                    <a:pt x="33" y="608"/>
                  </a:lnTo>
                  <a:lnTo>
                    <a:pt x="16" y="613"/>
                  </a:lnTo>
                  <a:lnTo>
                    <a:pt x="0" y="615"/>
                  </a:lnTo>
                  <a:lnTo>
                    <a:pt x="100" y="615"/>
                  </a:lnTo>
                  <a:lnTo>
                    <a:pt x="102" y="613"/>
                  </a:lnTo>
                  <a:lnTo>
                    <a:pt x="110" y="602"/>
                  </a:lnTo>
                  <a:lnTo>
                    <a:pt x="117" y="589"/>
                  </a:lnTo>
                  <a:lnTo>
                    <a:pt x="121" y="579"/>
                  </a:lnTo>
                  <a:lnTo>
                    <a:pt x="125" y="566"/>
                  </a:lnTo>
                  <a:lnTo>
                    <a:pt x="129" y="553"/>
                  </a:lnTo>
                  <a:lnTo>
                    <a:pt x="131" y="539"/>
                  </a:lnTo>
                  <a:lnTo>
                    <a:pt x="131" y="76"/>
                  </a:lnTo>
                  <a:lnTo>
                    <a:pt x="129" y="61"/>
                  </a:lnTo>
                  <a:lnTo>
                    <a:pt x="125" y="48"/>
                  </a:lnTo>
                  <a:lnTo>
                    <a:pt x="121" y="35"/>
                  </a:lnTo>
                  <a:lnTo>
                    <a:pt x="108" y="12"/>
                  </a:lnTo>
                  <a:lnTo>
                    <a:pt x="99"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9" name="Freeform 8"/>
            <p:cNvSpPr>
              <a:spLocks/>
            </p:cNvSpPr>
            <p:nvPr/>
          </p:nvSpPr>
          <p:spPr bwMode="auto">
            <a:xfrm>
              <a:off x="480" y="426"/>
              <a:ext cx="153" cy="128"/>
            </a:xfrm>
            <a:custGeom>
              <a:avLst/>
              <a:gdLst>
                <a:gd name="T0" fmla="*/ 43 w 153"/>
                <a:gd name="T1" fmla="*/ 0 h 128"/>
                <a:gd name="T2" fmla="*/ 25 w 153"/>
                <a:gd name="T3" fmla="*/ 0 h 128"/>
                <a:gd name="T4" fmla="*/ 18 w 153"/>
                <a:gd name="T5" fmla="*/ 2 h 128"/>
                <a:gd name="T6" fmla="*/ 10 w 153"/>
                <a:gd name="T7" fmla="*/ 6 h 128"/>
                <a:gd name="T8" fmla="*/ 6 w 153"/>
                <a:gd name="T9" fmla="*/ 14 h 128"/>
                <a:gd name="T10" fmla="*/ 4 w 153"/>
                <a:gd name="T11" fmla="*/ 23 h 128"/>
                <a:gd name="T12" fmla="*/ 0 w 153"/>
                <a:gd name="T13" fmla="*/ 42 h 128"/>
                <a:gd name="T14" fmla="*/ 0 w 153"/>
                <a:gd name="T15" fmla="*/ 54 h 128"/>
                <a:gd name="T16" fmla="*/ 4 w 153"/>
                <a:gd name="T17" fmla="*/ 63 h 128"/>
                <a:gd name="T18" fmla="*/ 10 w 153"/>
                <a:gd name="T19" fmla="*/ 69 h 128"/>
                <a:gd name="T20" fmla="*/ 12 w 153"/>
                <a:gd name="T21" fmla="*/ 76 h 128"/>
                <a:gd name="T22" fmla="*/ 14 w 153"/>
                <a:gd name="T23" fmla="*/ 84 h 128"/>
                <a:gd name="T24" fmla="*/ 14 w 153"/>
                <a:gd name="T25" fmla="*/ 95 h 128"/>
                <a:gd name="T26" fmla="*/ 12 w 153"/>
                <a:gd name="T27" fmla="*/ 128 h 128"/>
                <a:gd name="T28" fmla="*/ 136 w 153"/>
                <a:gd name="T29" fmla="*/ 128 h 128"/>
                <a:gd name="T30" fmla="*/ 138 w 153"/>
                <a:gd name="T31" fmla="*/ 63 h 128"/>
                <a:gd name="T32" fmla="*/ 138 w 153"/>
                <a:gd name="T33" fmla="*/ 57 h 128"/>
                <a:gd name="T34" fmla="*/ 140 w 153"/>
                <a:gd name="T35" fmla="*/ 52 h 128"/>
                <a:gd name="T36" fmla="*/ 144 w 153"/>
                <a:gd name="T37" fmla="*/ 48 h 128"/>
                <a:gd name="T38" fmla="*/ 150 w 153"/>
                <a:gd name="T39" fmla="*/ 44 h 128"/>
                <a:gd name="T40" fmla="*/ 152 w 153"/>
                <a:gd name="T41" fmla="*/ 42 h 128"/>
                <a:gd name="T42" fmla="*/ 152 w 153"/>
                <a:gd name="T43" fmla="*/ 33 h 128"/>
                <a:gd name="T44" fmla="*/ 152 w 153"/>
                <a:gd name="T45" fmla="*/ 8 h 128"/>
                <a:gd name="T46" fmla="*/ 64 w 153"/>
                <a:gd name="T47" fmla="*/ 8 h 128"/>
                <a:gd name="T48" fmla="*/ 56 w 153"/>
                <a:gd name="T49" fmla="*/ 6 h 128"/>
                <a:gd name="T50" fmla="*/ 50 w 153"/>
                <a:gd name="T51" fmla="*/ 2 h 128"/>
                <a:gd name="T52" fmla="*/ 43 w 153"/>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128">
                  <a:moveTo>
                    <a:pt x="43" y="0"/>
                  </a:moveTo>
                  <a:lnTo>
                    <a:pt x="25" y="0"/>
                  </a:lnTo>
                  <a:lnTo>
                    <a:pt x="18" y="2"/>
                  </a:lnTo>
                  <a:lnTo>
                    <a:pt x="10" y="6"/>
                  </a:lnTo>
                  <a:lnTo>
                    <a:pt x="6" y="14"/>
                  </a:lnTo>
                  <a:lnTo>
                    <a:pt x="4" y="23"/>
                  </a:lnTo>
                  <a:lnTo>
                    <a:pt x="0" y="42"/>
                  </a:lnTo>
                  <a:lnTo>
                    <a:pt x="0" y="54"/>
                  </a:lnTo>
                  <a:lnTo>
                    <a:pt x="4" y="63"/>
                  </a:lnTo>
                  <a:lnTo>
                    <a:pt x="10" y="69"/>
                  </a:lnTo>
                  <a:lnTo>
                    <a:pt x="12" y="76"/>
                  </a:lnTo>
                  <a:lnTo>
                    <a:pt x="14" y="84"/>
                  </a:lnTo>
                  <a:lnTo>
                    <a:pt x="14" y="95"/>
                  </a:lnTo>
                  <a:lnTo>
                    <a:pt x="12" y="128"/>
                  </a:lnTo>
                  <a:lnTo>
                    <a:pt x="136" y="128"/>
                  </a:lnTo>
                  <a:lnTo>
                    <a:pt x="138" y="63"/>
                  </a:lnTo>
                  <a:lnTo>
                    <a:pt x="138" y="57"/>
                  </a:lnTo>
                  <a:lnTo>
                    <a:pt x="140" y="52"/>
                  </a:lnTo>
                  <a:lnTo>
                    <a:pt x="144" y="48"/>
                  </a:lnTo>
                  <a:lnTo>
                    <a:pt x="150" y="44"/>
                  </a:lnTo>
                  <a:lnTo>
                    <a:pt x="152" y="42"/>
                  </a:lnTo>
                  <a:lnTo>
                    <a:pt x="152" y="33"/>
                  </a:lnTo>
                  <a:lnTo>
                    <a:pt x="152" y="8"/>
                  </a:lnTo>
                  <a:lnTo>
                    <a:pt x="64" y="8"/>
                  </a:lnTo>
                  <a:lnTo>
                    <a:pt x="56" y="6"/>
                  </a:lnTo>
                  <a:lnTo>
                    <a:pt x="50" y="2"/>
                  </a:lnTo>
                  <a:lnTo>
                    <a:pt x="43" y="0"/>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10" name="Freeform 9"/>
            <p:cNvSpPr>
              <a:spLocks/>
            </p:cNvSpPr>
            <p:nvPr/>
          </p:nvSpPr>
          <p:spPr bwMode="auto">
            <a:xfrm>
              <a:off x="557" y="371"/>
              <a:ext cx="75" cy="63"/>
            </a:xfrm>
            <a:custGeom>
              <a:avLst/>
              <a:gdLst>
                <a:gd name="T0" fmla="*/ 52 w 75"/>
                <a:gd name="T1" fmla="*/ 0 h 63"/>
                <a:gd name="T2" fmla="*/ 35 w 75"/>
                <a:gd name="T3" fmla="*/ 0 h 63"/>
                <a:gd name="T4" fmla="*/ 23 w 75"/>
                <a:gd name="T5" fmla="*/ 4 h 63"/>
                <a:gd name="T6" fmla="*/ 16 w 75"/>
                <a:gd name="T7" fmla="*/ 8 h 63"/>
                <a:gd name="T8" fmla="*/ 12 w 75"/>
                <a:gd name="T9" fmla="*/ 16 h 63"/>
                <a:gd name="T10" fmla="*/ 10 w 75"/>
                <a:gd name="T11" fmla="*/ 46 h 63"/>
                <a:gd name="T12" fmla="*/ 4 w 75"/>
                <a:gd name="T13" fmla="*/ 59 h 63"/>
                <a:gd name="T14" fmla="*/ 0 w 75"/>
                <a:gd name="T15" fmla="*/ 63 h 63"/>
                <a:gd name="T16" fmla="*/ 74 w 75"/>
                <a:gd name="T17" fmla="*/ 63 h 63"/>
                <a:gd name="T18" fmla="*/ 73 w 75"/>
                <a:gd name="T19" fmla="*/ 16 h 63"/>
                <a:gd name="T20" fmla="*/ 73 w 75"/>
                <a:gd name="T21" fmla="*/ 12 h 63"/>
                <a:gd name="T22" fmla="*/ 71 w 75"/>
                <a:gd name="T23" fmla="*/ 8 h 63"/>
                <a:gd name="T24" fmla="*/ 64 w 75"/>
                <a:gd name="T25" fmla="*/ 4 h 63"/>
                <a:gd name="T26" fmla="*/ 52 w 75"/>
                <a:gd name="T2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63">
                  <a:moveTo>
                    <a:pt x="52" y="0"/>
                  </a:moveTo>
                  <a:lnTo>
                    <a:pt x="35" y="0"/>
                  </a:lnTo>
                  <a:lnTo>
                    <a:pt x="23" y="4"/>
                  </a:lnTo>
                  <a:lnTo>
                    <a:pt x="16" y="8"/>
                  </a:lnTo>
                  <a:lnTo>
                    <a:pt x="12" y="16"/>
                  </a:lnTo>
                  <a:lnTo>
                    <a:pt x="10" y="46"/>
                  </a:lnTo>
                  <a:lnTo>
                    <a:pt x="4" y="59"/>
                  </a:lnTo>
                  <a:lnTo>
                    <a:pt x="0" y="63"/>
                  </a:lnTo>
                  <a:lnTo>
                    <a:pt x="74" y="63"/>
                  </a:lnTo>
                  <a:lnTo>
                    <a:pt x="73" y="16"/>
                  </a:lnTo>
                  <a:lnTo>
                    <a:pt x="73" y="12"/>
                  </a:lnTo>
                  <a:lnTo>
                    <a:pt x="71" y="8"/>
                  </a:lnTo>
                  <a:lnTo>
                    <a:pt x="64" y="4"/>
                  </a:lnTo>
                  <a:lnTo>
                    <a:pt x="52" y="0"/>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11" name="Freeform 10"/>
            <p:cNvSpPr>
              <a:spLocks/>
            </p:cNvSpPr>
            <p:nvPr/>
          </p:nvSpPr>
          <p:spPr bwMode="auto">
            <a:xfrm>
              <a:off x="501" y="387"/>
              <a:ext cx="27" cy="39"/>
            </a:xfrm>
            <a:custGeom>
              <a:avLst/>
              <a:gdLst>
                <a:gd name="T0" fmla="*/ 18 w 27"/>
                <a:gd name="T1" fmla="*/ 0 h 39"/>
                <a:gd name="T2" fmla="*/ 10 w 27"/>
                <a:gd name="T3" fmla="*/ 0 h 39"/>
                <a:gd name="T4" fmla="*/ 4 w 27"/>
                <a:gd name="T5" fmla="*/ 4 h 39"/>
                <a:gd name="T6" fmla="*/ 0 w 27"/>
                <a:gd name="T7" fmla="*/ 16 h 39"/>
                <a:gd name="T8" fmla="*/ 4 w 27"/>
                <a:gd name="T9" fmla="*/ 29 h 39"/>
                <a:gd name="T10" fmla="*/ 6 w 27"/>
                <a:gd name="T11" fmla="*/ 31 h 39"/>
                <a:gd name="T12" fmla="*/ 6 w 27"/>
                <a:gd name="T13" fmla="*/ 38 h 39"/>
                <a:gd name="T14" fmla="*/ 20 w 27"/>
                <a:gd name="T15" fmla="*/ 38 h 39"/>
                <a:gd name="T16" fmla="*/ 20 w 27"/>
                <a:gd name="T17" fmla="*/ 31 h 39"/>
                <a:gd name="T18" fmla="*/ 23 w 27"/>
                <a:gd name="T19" fmla="*/ 29 h 39"/>
                <a:gd name="T20" fmla="*/ 27 w 27"/>
                <a:gd name="T21" fmla="*/ 23 h 39"/>
                <a:gd name="T22" fmla="*/ 27 w 27"/>
                <a:gd name="T23" fmla="*/ 10 h 39"/>
                <a:gd name="T24" fmla="*/ 23 w 27"/>
                <a:gd name="T25" fmla="*/ 4 h 39"/>
                <a:gd name="T26" fmla="*/ 18 w 27"/>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9">
                  <a:moveTo>
                    <a:pt x="18" y="0"/>
                  </a:moveTo>
                  <a:lnTo>
                    <a:pt x="10" y="0"/>
                  </a:lnTo>
                  <a:lnTo>
                    <a:pt x="4" y="4"/>
                  </a:lnTo>
                  <a:lnTo>
                    <a:pt x="0" y="16"/>
                  </a:lnTo>
                  <a:lnTo>
                    <a:pt x="4" y="29"/>
                  </a:lnTo>
                  <a:lnTo>
                    <a:pt x="6" y="31"/>
                  </a:lnTo>
                  <a:lnTo>
                    <a:pt x="6" y="38"/>
                  </a:lnTo>
                  <a:lnTo>
                    <a:pt x="20" y="38"/>
                  </a:lnTo>
                  <a:lnTo>
                    <a:pt x="20" y="31"/>
                  </a:lnTo>
                  <a:lnTo>
                    <a:pt x="23" y="29"/>
                  </a:lnTo>
                  <a:lnTo>
                    <a:pt x="27" y="23"/>
                  </a:lnTo>
                  <a:lnTo>
                    <a:pt x="27" y="10"/>
                  </a:lnTo>
                  <a:lnTo>
                    <a:pt x="23" y="4"/>
                  </a:lnTo>
                  <a:lnTo>
                    <a:pt x="18" y="0"/>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12" name="Freeform 11"/>
            <p:cNvSpPr>
              <a:spLocks/>
            </p:cNvSpPr>
            <p:nvPr/>
          </p:nvSpPr>
          <p:spPr bwMode="auto">
            <a:xfrm>
              <a:off x="589" y="328"/>
              <a:ext cx="27" cy="43"/>
            </a:xfrm>
            <a:custGeom>
              <a:avLst/>
              <a:gdLst>
                <a:gd name="T0" fmla="*/ 20 w 27"/>
                <a:gd name="T1" fmla="*/ 0 h 43"/>
                <a:gd name="T2" fmla="*/ 8 w 27"/>
                <a:gd name="T3" fmla="*/ 0 h 43"/>
                <a:gd name="T4" fmla="*/ 4 w 27"/>
                <a:gd name="T5" fmla="*/ 4 h 43"/>
                <a:gd name="T6" fmla="*/ 0 w 27"/>
                <a:gd name="T7" fmla="*/ 16 h 43"/>
                <a:gd name="T8" fmla="*/ 2 w 27"/>
                <a:gd name="T9" fmla="*/ 25 h 43"/>
                <a:gd name="T10" fmla="*/ 4 w 27"/>
                <a:gd name="T11" fmla="*/ 31 h 43"/>
                <a:gd name="T12" fmla="*/ 6 w 27"/>
                <a:gd name="T13" fmla="*/ 33 h 43"/>
                <a:gd name="T14" fmla="*/ 6 w 27"/>
                <a:gd name="T15" fmla="*/ 42 h 43"/>
                <a:gd name="T16" fmla="*/ 18 w 27"/>
                <a:gd name="T17" fmla="*/ 42 h 43"/>
                <a:gd name="T18" fmla="*/ 18 w 27"/>
                <a:gd name="T19" fmla="*/ 38 h 43"/>
                <a:gd name="T20" fmla="*/ 20 w 27"/>
                <a:gd name="T21" fmla="*/ 33 h 43"/>
                <a:gd name="T22" fmla="*/ 20 w 27"/>
                <a:gd name="T23" fmla="*/ 31 h 43"/>
                <a:gd name="T24" fmla="*/ 25 w 27"/>
                <a:gd name="T25" fmla="*/ 25 h 43"/>
                <a:gd name="T26" fmla="*/ 27 w 27"/>
                <a:gd name="T27" fmla="*/ 16 h 43"/>
                <a:gd name="T28" fmla="*/ 27 w 27"/>
                <a:gd name="T29" fmla="*/ 10 h 43"/>
                <a:gd name="T30" fmla="*/ 25 w 27"/>
                <a:gd name="T31" fmla="*/ 4 h 43"/>
                <a:gd name="T32" fmla="*/ 20 w 27"/>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43">
                  <a:moveTo>
                    <a:pt x="20" y="0"/>
                  </a:moveTo>
                  <a:lnTo>
                    <a:pt x="8" y="0"/>
                  </a:lnTo>
                  <a:lnTo>
                    <a:pt x="4" y="4"/>
                  </a:lnTo>
                  <a:lnTo>
                    <a:pt x="0" y="16"/>
                  </a:lnTo>
                  <a:lnTo>
                    <a:pt x="2" y="25"/>
                  </a:lnTo>
                  <a:lnTo>
                    <a:pt x="4" y="31"/>
                  </a:lnTo>
                  <a:lnTo>
                    <a:pt x="6" y="33"/>
                  </a:lnTo>
                  <a:lnTo>
                    <a:pt x="6" y="42"/>
                  </a:lnTo>
                  <a:lnTo>
                    <a:pt x="18" y="42"/>
                  </a:lnTo>
                  <a:lnTo>
                    <a:pt x="18" y="38"/>
                  </a:lnTo>
                  <a:lnTo>
                    <a:pt x="20" y="33"/>
                  </a:lnTo>
                  <a:lnTo>
                    <a:pt x="20" y="31"/>
                  </a:lnTo>
                  <a:lnTo>
                    <a:pt x="25" y="25"/>
                  </a:lnTo>
                  <a:lnTo>
                    <a:pt x="27" y="16"/>
                  </a:lnTo>
                  <a:lnTo>
                    <a:pt x="27" y="10"/>
                  </a:lnTo>
                  <a:lnTo>
                    <a:pt x="25" y="4"/>
                  </a:lnTo>
                  <a:lnTo>
                    <a:pt x="20" y="0"/>
                  </a:ln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13" name="Freeform 12"/>
            <p:cNvSpPr>
              <a:spLocks/>
            </p:cNvSpPr>
            <p:nvPr/>
          </p:nvSpPr>
          <p:spPr bwMode="auto">
            <a:xfrm>
              <a:off x="718" y="402"/>
              <a:ext cx="153" cy="184"/>
            </a:xfrm>
            <a:custGeom>
              <a:avLst/>
              <a:gdLst>
                <a:gd name="T0" fmla="*/ 39 w 153"/>
                <a:gd name="T1" fmla="*/ 0 h 184"/>
                <a:gd name="T2" fmla="*/ 20 w 153"/>
                <a:gd name="T3" fmla="*/ 0 h 184"/>
                <a:gd name="T4" fmla="*/ 16 w 153"/>
                <a:gd name="T5" fmla="*/ 2 h 184"/>
                <a:gd name="T6" fmla="*/ 10 w 153"/>
                <a:gd name="T7" fmla="*/ 4 h 184"/>
                <a:gd name="T8" fmla="*/ 4 w 153"/>
                <a:gd name="T9" fmla="*/ 8 h 184"/>
                <a:gd name="T10" fmla="*/ 2 w 153"/>
                <a:gd name="T11" fmla="*/ 12 h 184"/>
                <a:gd name="T12" fmla="*/ 2 w 153"/>
                <a:gd name="T13" fmla="*/ 19 h 184"/>
                <a:gd name="T14" fmla="*/ 0 w 153"/>
                <a:gd name="T15" fmla="*/ 88 h 184"/>
                <a:gd name="T16" fmla="*/ 0 w 153"/>
                <a:gd name="T17" fmla="*/ 97 h 184"/>
                <a:gd name="T18" fmla="*/ 2 w 153"/>
                <a:gd name="T19" fmla="*/ 99 h 184"/>
                <a:gd name="T20" fmla="*/ 8 w 153"/>
                <a:gd name="T21" fmla="*/ 103 h 184"/>
                <a:gd name="T22" fmla="*/ 12 w 153"/>
                <a:gd name="T23" fmla="*/ 107 h 184"/>
                <a:gd name="T24" fmla="*/ 14 w 153"/>
                <a:gd name="T25" fmla="*/ 114 h 184"/>
                <a:gd name="T26" fmla="*/ 14 w 153"/>
                <a:gd name="T27" fmla="*/ 118 h 184"/>
                <a:gd name="T28" fmla="*/ 16 w 153"/>
                <a:gd name="T29" fmla="*/ 183 h 184"/>
                <a:gd name="T30" fmla="*/ 140 w 153"/>
                <a:gd name="T31" fmla="*/ 183 h 184"/>
                <a:gd name="T32" fmla="*/ 138 w 153"/>
                <a:gd name="T33" fmla="*/ 150 h 184"/>
                <a:gd name="T34" fmla="*/ 138 w 153"/>
                <a:gd name="T35" fmla="*/ 139 h 184"/>
                <a:gd name="T36" fmla="*/ 140 w 153"/>
                <a:gd name="T37" fmla="*/ 131 h 184"/>
                <a:gd name="T38" fmla="*/ 142 w 153"/>
                <a:gd name="T39" fmla="*/ 124 h 184"/>
                <a:gd name="T40" fmla="*/ 148 w 153"/>
                <a:gd name="T41" fmla="*/ 118 h 184"/>
                <a:gd name="T42" fmla="*/ 150 w 153"/>
                <a:gd name="T43" fmla="*/ 116 h 184"/>
                <a:gd name="T44" fmla="*/ 152 w 153"/>
                <a:gd name="T45" fmla="*/ 109 h 184"/>
                <a:gd name="T46" fmla="*/ 152 w 153"/>
                <a:gd name="T47" fmla="*/ 97 h 184"/>
                <a:gd name="T48" fmla="*/ 148 w 153"/>
                <a:gd name="T49" fmla="*/ 80 h 184"/>
                <a:gd name="T50" fmla="*/ 146 w 153"/>
                <a:gd name="T51" fmla="*/ 69 h 184"/>
                <a:gd name="T52" fmla="*/ 144 w 153"/>
                <a:gd name="T53" fmla="*/ 65 h 184"/>
                <a:gd name="T54" fmla="*/ 79 w 153"/>
                <a:gd name="T55" fmla="*/ 65 h 184"/>
                <a:gd name="T56" fmla="*/ 75 w 153"/>
                <a:gd name="T57" fmla="*/ 63 h 184"/>
                <a:gd name="T58" fmla="*/ 71 w 153"/>
                <a:gd name="T59" fmla="*/ 59 h 184"/>
                <a:gd name="T60" fmla="*/ 66 w 153"/>
                <a:gd name="T61" fmla="*/ 50 h 184"/>
                <a:gd name="T62" fmla="*/ 64 w 153"/>
                <a:gd name="T63" fmla="*/ 48 h 184"/>
                <a:gd name="T64" fmla="*/ 62 w 153"/>
                <a:gd name="T65" fmla="*/ 16 h 184"/>
                <a:gd name="T66" fmla="*/ 58 w 153"/>
                <a:gd name="T67" fmla="*/ 8 h 184"/>
                <a:gd name="T68" fmla="*/ 52 w 153"/>
                <a:gd name="T69" fmla="*/ 4 h 184"/>
                <a:gd name="T70" fmla="*/ 39 w 153"/>
                <a:gd name="T7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84">
                  <a:moveTo>
                    <a:pt x="39" y="0"/>
                  </a:moveTo>
                  <a:lnTo>
                    <a:pt x="20" y="0"/>
                  </a:lnTo>
                  <a:lnTo>
                    <a:pt x="16" y="2"/>
                  </a:lnTo>
                  <a:lnTo>
                    <a:pt x="10" y="4"/>
                  </a:lnTo>
                  <a:lnTo>
                    <a:pt x="4" y="8"/>
                  </a:lnTo>
                  <a:lnTo>
                    <a:pt x="2" y="12"/>
                  </a:lnTo>
                  <a:lnTo>
                    <a:pt x="2" y="19"/>
                  </a:lnTo>
                  <a:lnTo>
                    <a:pt x="0" y="88"/>
                  </a:lnTo>
                  <a:lnTo>
                    <a:pt x="0" y="97"/>
                  </a:lnTo>
                  <a:lnTo>
                    <a:pt x="2" y="99"/>
                  </a:lnTo>
                  <a:lnTo>
                    <a:pt x="8" y="103"/>
                  </a:lnTo>
                  <a:lnTo>
                    <a:pt x="12" y="107"/>
                  </a:lnTo>
                  <a:lnTo>
                    <a:pt x="14" y="114"/>
                  </a:lnTo>
                  <a:lnTo>
                    <a:pt x="14" y="118"/>
                  </a:lnTo>
                  <a:lnTo>
                    <a:pt x="16" y="183"/>
                  </a:lnTo>
                  <a:lnTo>
                    <a:pt x="140" y="183"/>
                  </a:lnTo>
                  <a:lnTo>
                    <a:pt x="138" y="150"/>
                  </a:lnTo>
                  <a:lnTo>
                    <a:pt x="138" y="139"/>
                  </a:lnTo>
                  <a:lnTo>
                    <a:pt x="140" y="131"/>
                  </a:lnTo>
                  <a:lnTo>
                    <a:pt x="142" y="124"/>
                  </a:lnTo>
                  <a:lnTo>
                    <a:pt x="148" y="118"/>
                  </a:lnTo>
                  <a:lnTo>
                    <a:pt x="150" y="116"/>
                  </a:lnTo>
                  <a:lnTo>
                    <a:pt x="152" y="109"/>
                  </a:lnTo>
                  <a:lnTo>
                    <a:pt x="152" y="97"/>
                  </a:lnTo>
                  <a:lnTo>
                    <a:pt x="148" y="80"/>
                  </a:lnTo>
                  <a:lnTo>
                    <a:pt x="146" y="69"/>
                  </a:lnTo>
                  <a:lnTo>
                    <a:pt x="144" y="65"/>
                  </a:lnTo>
                  <a:lnTo>
                    <a:pt x="79" y="65"/>
                  </a:lnTo>
                  <a:lnTo>
                    <a:pt x="75" y="63"/>
                  </a:lnTo>
                  <a:lnTo>
                    <a:pt x="71" y="59"/>
                  </a:lnTo>
                  <a:lnTo>
                    <a:pt x="66" y="50"/>
                  </a:lnTo>
                  <a:lnTo>
                    <a:pt x="64" y="48"/>
                  </a:lnTo>
                  <a:lnTo>
                    <a:pt x="62" y="16"/>
                  </a:lnTo>
                  <a:lnTo>
                    <a:pt x="58" y="8"/>
                  </a:lnTo>
                  <a:lnTo>
                    <a:pt x="52" y="4"/>
                  </a:lnTo>
                  <a:lnTo>
                    <a:pt x="39"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14" name="Freeform 13"/>
            <p:cNvSpPr>
              <a:spLocks/>
            </p:cNvSpPr>
            <p:nvPr/>
          </p:nvSpPr>
          <p:spPr bwMode="auto">
            <a:xfrm>
              <a:off x="798" y="459"/>
              <a:ext cx="65" cy="20"/>
            </a:xfrm>
            <a:custGeom>
              <a:avLst/>
              <a:gdLst>
                <a:gd name="T0" fmla="*/ 54 w 65"/>
                <a:gd name="T1" fmla="*/ 0 h 20"/>
                <a:gd name="T2" fmla="*/ 23 w 65"/>
                <a:gd name="T3" fmla="*/ 0 h 20"/>
                <a:gd name="T4" fmla="*/ 16 w 65"/>
                <a:gd name="T5" fmla="*/ 4 h 20"/>
                <a:gd name="T6" fmla="*/ 0 w 65"/>
                <a:gd name="T7" fmla="*/ 8 h 20"/>
                <a:gd name="T8" fmla="*/ 64 w 65"/>
                <a:gd name="T9" fmla="*/ 8 h 20"/>
                <a:gd name="T10" fmla="*/ 62 w 65"/>
                <a:gd name="T11" fmla="*/ 4 h 20"/>
                <a:gd name="T12" fmla="*/ 54 w 65"/>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5" h="20">
                  <a:moveTo>
                    <a:pt x="54" y="0"/>
                  </a:moveTo>
                  <a:lnTo>
                    <a:pt x="23" y="0"/>
                  </a:lnTo>
                  <a:lnTo>
                    <a:pt x="16" y="4"/>
                  </a:lnTo>
                  <a:lnTo>
                    <a:pt x="0" y="8"/>
                  </a:lnTo>
                  <a:lnTo>
                    <a:pt x="64" y="8"/>
                  </a:lnTo>
                  <a:lnTo>
                    <a:pt x="62" y="4"/>
                  </a:lnTo>
                  <a:lnTo>
                    <a:pt x="54"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15" name="Freeform 14"/>
            <p:cNvSpPr>
              <a:spLocks/>
            </p:cNvSpPr>
            <p:nvPr/>
          </p:nvSpPr>
          <p:spPr bwMode="auto">
            <a:xfrm>
              <a:off x="823" y="419"/>
              <a:ext cx="27" cy="40"/>
            </a:xfrm>
            <a:custGeom>
              <a:avLst/>
              <a:gdLst>
                <a:gd name="T0" fmla="*/ 12 w 27"/>
                <a:gd name="T1" fmla="*/ 0 h 40"/>
                <a:gd name="T2" fmla="*/ 6 w 27"/>
                <a:gd name="T3" fmla="*/ 0 h 40"/>
                <a:gd name="T4" fmla="*/ 4 w 27"/>
                <a:gd name="T5" fmla="*/ 4 h 40"/>
                <a:gd name="T6" fmla="*/ 0 w 27"/>
                <a:gd name="T7" fmla="*/ 10 h 40"/>
                <a:gd name="T8" fmla="*/ 0 w 27"/>
                <a:gd name="T9" fmla="*/ 25 h 40"/>
                <a:gd name="T10" fmla="*/ 6 w 27"/>
                <a:gd name="T11" fmla="*/ 31 h 40"/>
                <a:gd name="T12" fmla="*/ 6 w 27"/>
                <a:gd name="T13" fmla="*/ 38 h 40"/>
                <a:gd name="T14" fmla="*/ 4 w 27"/>
                <a:gd name="T15" fmla="*/ 40 h 40"/>
                <a:gd name="T16" fmla="*/ 23 w 27"/>
                <a:gd name="T17" fmla="*/ 40 h 40"/>
                <a:gd name="T18" fmla="*/ 20 w 27"/>
                <a:gd name="T19" fmla="*/ 38 h 40"/>
                <a:gd name="T20" fmla="*/ 20 w 27"/>
                <a:gd name="T21" fmla="*/ 31 h 40"/>
                <a:gd name="T22" fmla="*/ 23 w 27"/>
                <a:gd name="T23" fmla="*/ 29 h 40"/>
                <a:gd name="T24" fmla="*/ 25 w 27"/>
                <a:gd name="T25" fmla="*/ 25 h 40"/>
                <a:gd name="T26" fmla="*/ 27 w 27"/>
                <a:gd name="T27" fmla="*/ 19 h 40"/>
                <a:gd name="T28" fmla="*/ 25 w 27"/>
                <a:gd name="T29" fmla="*/ 10 h 40"/>
                <a:gd name="T30" fmla="*/ 23 w 27"/>
                <a:gd name="T31" fmla="*/ 4 h 40"/>
                <a:gd name="T32" fmla="*/ 16 w 27"/>
                <a:gd name="T33" fmla="*/ 2 h 40"/>
                <a:gd name="T34" fmla="*/ 12 w 27"/>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40">
                  <a:moveTo>
                    <a:pt x="12" y="0"/>
                  </a:moveTo>
                  <a:lnTo>
                    <a:pt x="6" y="0"/>
                  </a:lnTo>
                  <a:lnTo>
                    <a:pt x="4" y="4"/>
                  </a:lnTo>
                  <a:lnTo>
                    <a:pt x="0" y="10"/>
                  </a:lnTo>
                  <a:lnTo>
                    <a:pt x="0" y="25"/>
                  </a:lnTo>
                  <a:lnTo>
                    <a:pt x="6" y="31"/>
                  </a:lnTo>
                  <a:lnTo>
                    <a:pt x="6" y="38"/>
                  </a:lnTo>
                  <a:lnTo>
                    <a:pt x="4" y="40"/>
                  </a:lnTo>
                  <a:lnTo>
                    <a:pt x="23" y="40"/>
                  </a:lnTo>
                  <a:lnTo>
                    <a:pt x="20" y="38"/>
                  </a:lnTo>
                  <a:lnTo>
                    <a:pt x="20" y="31"/>
                  </a:lnTo>
                  <a:lnTo>
                    <a:pt x="23" y="29"/>
                  </a:lnTo>
                  <a:lnTo>
                    <a:pt x="25" y="25"/>
                  </a:lnTo>
                  <a:lnTo>
                    <a:pt x="27" y="19"/>
                  </a:lnTo>
                  <a:lnTo>
                    <a:pt x="25" y="10"/>
                  </a:lnTo>
                  <a:lnTo>
                    <a:pt x="23" y="4"/>
                  </a:lnTo>
                  <a:lnTo>
                    <a:pt x="16" y="2"/>
                  </a:lnTo>
                  <a:lnTo>
                    <a:pt x="12"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16" name="Freeform 15"/>
            <p:cNvSpPr>
              <a:spLocks/>
            </p:cNvSpPr>
            <p:nvPr/>
          </p:nvSpPr>
          <p:spPr bwMode="auto">
            <a:xfrm>
              <a:off x="735" y="360"/>
              <a:ext cx="27" cy="42"/>
            </a:xfrm>
            <a:custGeom>
              <a:avLst/>
              <a:gdLst>
                <a:gd name="T0" fmla="*/ 12 w 27"/>
                <a:gd name="T1" fmla="*/ 0 h 42"/>
                <a:gd name="T2" fmla="*/ 6 w 27"/>
                <a:gd name="T3" fmla="*/ 2 h 42"/>
                <a:gd name="T4" fmla="*/ 2 w 27"/>
                <a:gd name="T5" fmla="*/ 4 h 42"/>
                <a:gd name="T6" fmla="*/ 0 w 27"/>
                <a:gd name="T7" fmla="*/ 10 h 42"/>
                <a:gd name="T8" fmla="*/ 0 w 27"/>
                <a:gd name="T9" fmla="*/ 19 h 42"/>
                <a:gd name="T10" fmla="*/ 2 w 27"/>
                <a:gd name="T11" fmla="*/ 27 h 42"/>
                <a:gd name="T12" fmla="*/ 6 w 27"/>
                <a:gd name="T13" fmla="*/ 33 h 42"/>
                <a:gd name="T14" fmla="*/ 8 w 27"/>
                <a:gd name="T15" fmla="*/ 38 h 42"/>
                <a:gd name="T16" fmla="*/ 8 w 27"/>
                <a:gd name="T17" fmla="*/ 42 h 42"/>
                <a:gd name="T18" fmla="*/ 20 w 27"/>
                <a:gd name="T19" fmla="*/ 42 h 42"/>
                <a:gd name="T20" fmla="*/ 20 w 27"/>
                <a:gd name="T21" fmla="*/ 33 h 42"/>
                <a:gd name="T22" fmla="*/ 23 w 27"/>
                <a:gd name="T23" fmla="*/ 31 h 42"/>
                <a:gd name="T24" fmla="*/ 27 w 27"/>
                <a:gd name="T25" fmla="*/ 19 h 42"/>
                <a:gd name="T26" fmla="*/ 25 w 27"/>
                <a:gd name="T27" fmla="*/ 10 h 42"/>
                <a:gd name="T28" fmla="*/ 23 w 27"/>
                <a:gd name="T29" fmla="*/ 4 h 42"/>
                <a:gd name="T30" fmla="*/ 18 w 27"/>
                <a:gd name="T31" fmla="*/ 2 h 42"/>
                <a:gd name="T32" fmla="*/ 12 w 27"/>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42">
                  <a:moveTo>
                    <a:pt x="12" y="0"/>
                  </a:moveTo>
                  <a:lnTo>
                    <a:pt x="6" y="2"/>
                  </a:lnTo>
                  <a:lnTo>
                    <a:pt x="2" y="4"/>
                  </a:lnTo>
                  <a:lnTo>
                    <a:pt x="0" y="10"/>
                  </a:lnTo>
                  <a:lnTo>
                    <a:pt x="0" y="19"/>
                  </a:lnTo>
                  <a:lnTo>
                    <a:pt x="2" y="27"/>
                  </a:lnTo>
                  <a:lnTo>
                    <a:pt x="6" y="33"/>
                  </a:lnTo>
                  <a:lnTo>
                    <a:pt x="8" y="38"/>
                  </a:lnTo>
                  <a:lnTo>
                    <a:pt x="8" y="42"/>
                  </a:lnTo>
                  <a:lnTo>
                    <a:pt x="20" y="42"/>
                  </a:lnTo>
                  <a:lnTo>
                    <a:pt x="20" y="33"/>
                  </a:lnTo>
                  <a:lnTo>
                    <a:pt x="23" y="31"/>
                  </a:lnTo>
                  <a:lnTo>
                    <a:pt x="27" y="19"/>
                  </a:lnTo>
                  <a:lnTo>
                    <a:pt x="25" y="10"/>
                  </a:lnTo>
                  <a:lnTo>
                    <a:pt x="23" y="4"/>
                  </a:lnTo>
                  <a:lnTo>
                    <a:pt x="18" y="2"/>
                  </a:lnTo>
                  <a:lnTo>
                    <a:pt x="12"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grpSp>
          <p:nvGrpSpPr>
            <p:cNvPr id="17" name="Group 16"/>
            <p:cNvGrpSpPr>
              <a:grpSpLocks/>
            </p:cNvGrpSpPr>
            <p:nvPr/>
          </p:nvGrpSpPr>
          <p:grpSpPr bwMode="auto">
            <a:xfrm>
              <a:off x="199" y="184"/>
              <a:ext cx="555" cy="178"/>
              <a:chOff x="199" y="184"/>
              <a:chExt cx="555" cy="178"/>
            </a:xfrm>
          </p:grpSpPr>
          <p:sp>
            <p:nvSpPr>
              <p:cNvPr id="30" name="Freeform 29"/>
              <p:cNvSpPr>
                <a:spLocks/>
              </p:cNvSpPr>
              <p:nvPr/>
            </p:nvSpPr>
            <p:spPr bwMode="auto">
              <a:xfrm>
                <a:off x="199" y="184"/>
                <a:ext cx="555" cy="178"/>
              </a:xfrm>
              <a:custGeom>
                <a:avLst/>
                <a:gdLst>
                  <a:gd name="T0" fmla="*/ 278 w 555"/>
                  <a:gd name="T1" fmla="*/ 0 h 178"/>
                  <a:gd name="T2" fmla="*/ 261 w 555"/>
                  <a:gd name="T3" fmla="*/ 2 h 178"/>
                  <a:gd name="T4" fmla="*/ 246 w 555"/>
                  <a:gd name="T5" fmla="*/ 6 h 178"/>
                  <a:gd name="T6" fmla="*/ 0 w 555"/>
                  <a:gd name="T7" fmla="*/ 154 h 178"/>
                  <a:gd name="T8" fmla="*/ 20 w 555"/>
                  <a:gd name="T9" fmla="*/ 173 h 178"/>
                  <a:gd name="T10" fmla="*/ 25 w 555"/>
                  <a:gd name="T11" fmla="*/ 177 h 178"/>
                  <a:gd name="T12" fmla="*/ 251 w 555"/>
                  <a:gd name="T13" fmla="*/ 44 h 178"/>
                  <a:gd name="T14" fmla="*/ 263 w 555"/>
                  <a:gd name="T15" fmla="*/ 40 h 178"/>
                  <a:gd name="T16" fmla="*/ 278 w 555"/>
                  <a:gd name="T17" fmla="*/ 38 h 178"/>
                  <a:gd name="T18" fmla="*/ 360 w 555"/>
                  <a:gd name="T19" fmla="*/ 38 h 178"/>
                  <a:gd name="T20" fmla="*/ 307 w 555"/>
                  <a:gd name="T21" fmla="*/ 6 h 178"/>
                  <a:gd name="T22" fmla="*/ 293 w 555"/>
                  <a:gd name="T23" fmla="*/ 2 h 178"/>
                  <a:gd name="T24" fmla="*/ 278 w 555"/>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78">
                    <a:moveTo>
                      <a:pt x="278" y="0"/>
                    </a:moveTo>
                    <a:lnTo>
                      <a:pt x="261" y="2"/>
                    </a:lnTo>
                    <a:lnTo>
                      <a:pt x="246" y="6"/>
                    </a:lnTo>
                    <a:lnTo>
                      <a:pt x="0" y="154"/>
                    </a:lnTo>
                    <a:lnTo>
                      <a:pt x="20" y="173"/>
                    </a:lnTo>
                    <a:lnTo>
                      <a:pt x="25" y="177"/>
                    </a:lnTo>
                    <a:lnTo>
                      <a:pt x="251" y="44"/>
                    </a:lnTo>
                    <a:lnTo>
                      <a:pt x="263" y="40"/>
                    </a:lnTo>
                    <a:lnTo>
                      <a:pt x="278" y="38"/>
                    </a:lnTo>
                    <a:lnTo>
                      <a:pt x="360" y="38"/>
                    </a:lnTo>
                    <a:lnTo>
                      <a:pt x="307" y="6"/>
                    </a:lnTo>
                    <a:lnTo>
                      <a:pt x="293" y="2"/>
                    </a:lnTo>
                    <a:lnTo>
                      <a:pt x="27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31" name="Freeform 30"/>
              <p:cNvSpPr>
                <a:spLocks/>
              </p:cNvSpPr>
              <p:nvPr/>
            </p:nvSpPr>
            <p:spPr bwMode="auto">
              <a:xfrm>
                <a:off x="199" y="184"/>
                <a:ext cx="555" cy="178"/>
              </a:xfrm>
              <a:custGeom>
                <a:avLst/>
                <a:gdLst>
                  <a:gd name="T0" fmla="*/ 360 w 555"/>
                  <a:gd name="T1" fmla="*/ 38 h 178"/>
                  <a:gd name="T2" fmla="*/ 278 w 555"/>
                  <a:gd name="T3" fmla="*/ 38 h 178"/>
                  <a:gd name="T4" fmla="*/ 293 w 555"/>
                  <a:gd name="T5" fmla="*/ 40 h 178"/>
                  <a:gd name="T6" fmla="*/ 305 w 555"/>
                  <a:gd name="T7" fmla="*/ 44 h 178"/>
                  <a:gd name="T8" fmla="*/ 529 w 555"/>
                  <a:gd name="T9" fmla="*/ 177 h 178"/>
                  <a:gd name="T10" fmla="*/ 537 w 555"/>
                  <a:gd name="T11" fmla="*/ 171 h 178"/>
                  <a:gd name="T12" fmla="*/ 554 w 555"/>
                  <a:gd name="T13" fmla="*/ 154 h 178"/>
                  <a:gd name="T14" fmla="*/ 360 w 555"/>
                  <a:gd name="T15" fmla="*/ 38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 h="178">
                    <a:moveTo>
                      <a:pt x="360" y="38"/>
                    </a:moveTo>
                    <a:lnTo>
                      <a:pt x="278" y="38"/>
                    </a:lnTo>
                    <a:lnTo>
                      <a:pt x="293" y="40"/>
                    </a:lnTo>
                    <a:lnTo>
                      <a:pt x="305" y="44"/>
                    </a:lnTo>
                    <a:lnTo>
                      <a:pt x="529" y="177"/>
                    </a:lnTo>
                    <a:lnTo>
                      <a:pt x="537" y="171"/>
                    </a:lnTo>
                    <a:lnTo>
                      <a:pt x="554" y="154"/>
                    </a:lnTo>
                    <a:lnTo>
                      <a:pt x="360" y="3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grpSp>
        <p:grpSp>
          <p:nvGrpSpPr>
            <p:cNvPr id="18" name="Group 17"/>
            <p:cNvGrpSpPr>
              <a:grpSpLocks/>
            </p:cNvGrpSpPr>
            <p:nvPr/>
          </p:nvGrpSpPr>
          <p:grpSpPr bwMode="auto">
            <a:xfrm>
              <a:off x="195" y="180"/>
              <a:ext cx="563" cy="186"/>
              <a:chOff x="195" y="180"/>
              <a:chExt cx="563" cy="186"/>
            </a:xfrm>
          </p:grpSpPr>
          <p:sp>
            <p:nvSpPr>
              <p:cNvPr id="26" name="Freeform 25"/>
              <p:cNvSpPr>
                <a:spLocks/>
              </p:cNvSpPr>
              <p:nvPr/>
            </p:nvSpPr>
            <p:spPr bwMode="auto">
              <a:xfrm>
                <a:off x="195" y="180"/>
                <a:ext cx="563" cy="186"/>
              </a:xfrm>
              <a:custGeom>
                <a:avLst/>
                <a:gdLst>
                  <a:gd name="T0" fmla="*/ 282 w 563"/>
                  <a:gd name="T1" fmla="*/ 0 h 186"/>
                  <a:gd name="T2" fmla="*/ 265 w 563"/>
                  <a:gd name="T3" fmla="*/ 2 h 186"/>
                  <a:gd name="T4" fmla="*/ 249 w 563"/>
                  <a:gd name="T5" fmla="*/ 8 h 186"/>
                  <a:gd name="T6" fmla="*/ 2 w 563"/>
                  <a:gd name="T7" fmla="*/ 154 h 186"/>
                  <a:gd name="T8" fmla="*/ 0 w 563"/>
                  <a:gd name="T9" fmla="*/ 156 h 186"/>
                  <a:gd name="T10" fmla="*/ 2 w 563"/>
                  <a:gd name="T11" fmla="*/ 160 h 186"/>
                  <a:gd name="T12" fmla="*/ 20 w 563"/>
                  <a:gd name="T13" fmla="*/ 181 h 186"/>
                  <a:gd name="T14" fmla="*/ 25 w 563"/>
                  <a:gd name="T15" fmla="*/ 186 h 186"/>
                  <a:gd name="T16" fmla="*/ 31 w 563"/>
                  <a:gd name="T17" fmla="*/ 186 h 186"/>
                  <a:gd name="T18" fmla="*/ 49 w 563"/>
                  <a:gd name="T19" fmla="*/ 175 h 186"/>
                  <a:gd name="T20" fmla="*/ 29 w 563"/>
                  <a:gd name="T21" fmla="*/ 175 h 186"/>
                  <a:gd name="T22" fmla="*/ 12 w 563"/>
                  <a:gd name="T23" fmla="*/ 158 h 186"/>
                  <a:gd name="T24" fmla="*/ 253 w 563"/>
                  <a:gd name="T25" fmla="*/ 14 h 186"/>
                  <a:gd name="T26" fmla="*/ 267 w 563"/>
                  <a:gd name="T27" fmla="*/ 10 h 186"/>
                  <a:gd name="T28" fmla="*/ 282 w 563"/>
                  <a:gd name="T29" fmla="*/ 8 h 186"/>
                  <a:gd name="T30" fmla="*/ 313 w 563"/>
                  <a:gd name="T31" fmla="*/ 8 h 186"/>
                  <a:gd name="T32" fmla="*/ 299 w 563"/>
                  <a:gd name="T33" fmla="*/ 2 h 186"/>
                  <a:gd name="T34" fmla="*/ 282 w 563"/>
                  <a:gd name="T3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3" h="186">
                    <a:moveTo>
                      <a:pt x="282" y="0"/>
                    </a:moveTo>
                    <a:lnTo>
                      <a:pt x="265" y="2"/>
                    </a:lnTo>
                    <a:lnTo>
                      <a:pt x="249" y="8"/>
                    </a:lnTo>
                    <a:lnTo>
                      <a:pt x="2" y="154"/>
                    </a:lnTo>
                    <a:lnTo>
                      <a:pt x="0" y="156"/>
                    </a:lnTo>
                    <a:lnTo>
                      <a:pt x="2" y="160"/>
                    </a:lnTo>
                    <a:lnTo>
                      <a:pt x="20" y="181"/>
                    </a:lnTo>
                    <a:lnTo>
                      <a:pt x="25" y="186"/>
                    </a:lnTo>
                    <a:lnTo>
                      <a:pt x="31" y="186"/>
                    </a:lnTo>
                    <a:lnTo>
                      <a:pt x="49" y="175"/>
                    </a:lnTo>
                    <a:lnTo>
                      <a:pt x="29" y="175"/>
                    </a:lnTo>
                    <a:lnTo>
                      <a:pt x="12" y="158"/>
                    </a:lnTo>
                    <a:lnTo>
                      <a:pt x="253" y="14"/>
                    </a:lnTo>
                    <a:lnTo>
                      <a:pt x="267" y="10"/>
                    </a:lnTo>
                    <a:lnTo>
                      <a:pt x="282" y="8"/>
                    </a:lnTo>
                    <a:lnTo>
                      <a:pt x="313" y="8"/>
                    </a:lnTo>
                    <a:lnTo>
                      <a:pt x="299" y="2"/>
                    </a:lnTo>
                    <a:lnTo>
                      <a:pt x="282"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27" name="Freeform 26"/>
              <p:cNvSpPr>
                <a:spLocks/>
              </p:cNvSpPr>
              <p:nvPr/>
            </p:nvSpPr>
            <p:spPr bwMode="auto">
              <a:xfrm>
                <a:off x="195" y="180"/>
                <a:ext cx="563" cy="186"/>
              </a:xfrm>
              <a:custGeom>
                <a:avLst/>
                <a:gdLst>
                  <a:gd name="T0" fmla="*/ 315 w 563"/>
                  <a:gd name="T1" fmla="*/ 46 h 186"/>
                  <a:gd name="T2" fmla="*/ 282 w 563"/>
                  <a:gd name="T3" fmla="*/ 46 h 186"/>
                  <a:gd name="T4" fmla="*/ 295 w 563"/>
                  <a:gd name="T5" fmla="*/ 48 h 186"/>
                  <a:gd name="T6" fmla="*/ 307 w 563"/>
                  <a:gd name="T7" fmla="*/ 52 h 186"/>
                  <a:gd name="T8" fmla="*/ 531 w 563"/>
                  <a:gd name="T9" fmla="*/ 186 h 186"/>
                  <a:gd name="T10" fmla="*/ 537 w 563"/>
                  <a:gd name="T11" fmla="*/ 186 h 186"/>
                  <a:gd name="T12" fmla="*/ 544 w 563"/>
                  <a:gd name="T13" fmla="*/ 179 h 186"/>
                  <a:gd name="T14" fmla="*/ 547 w 563"/>
                  <a:gd name="T15" fmla="*/ 175 h 186"/>
                  <a:gd name="T16" fmla="*/ 533 w 563"/>
                  <a:gd name="T17" fmla="*/ 175 h 186"/>
                  <a:gd name="T18" fmla="*/ 315 w 563"/>
                  <a:gd name="T19" fmla="*/ 4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186">
                    <a:moveTo>
                      <a:pt x="315" y="46"/>
                    </a:moveTo>
                    <a:lnTo>
                      <a:pt x="282" y="46"/>
                    </a:lnTo>
                    <a:lnTo>
                      <a:pt x="295" y="48"/>
                    </a:lnTo>
                    <a:lnTo>
                      <a:pt x="307" y="52"/>
                    </a:lnTo>
                    <a:lnTo>
                      <a:pt x="531" y="186"/>
                    </a:lnTo>
                    <a:lnTo>
                      <a:pt x="537" y="186"/>
                    </a:lnTo>
                    <a:lnTo>
                      <a:pt x="544" y="179"/>
                    </a:lnTo>
                    <a:lnTo>
                      <a:pt x="547" y="175"/>
                    </a:lnTo>
                    <a:lnTo>
                      <a:pt x="533" y="175"/>
                    </a:lnTo>
                    <a:lnTo>
                      <a:pt x="315" y="4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28" name="Freeform 27"/>
              <p:cNvSpPr>
                <a:spLocks/>
              </p:cNvSpPr>
              <p:nvPr/>
            </p:nvSpPr>
            <p:spPr bwMode="auto">
              <a:xfrm>
                <a:off x="195" y="180"/>
                <a:ext cx="563" cy="186"/>
              </a:xfrm>
              <a:custGeom>
                <a:avLst/>
                <a:gdLst>
                  <a:gd name="T0" fmla="*/ 297 w 563"/>
                  <a:gd name="T1" fmla="*/ 38 h 186"/>
                  <a:gd name="T2" fmla="*/ 267 w 563"/>
                  <a:gd name="T3" fmla="*/ 38 h 186"/>
                  <a:gd name="T4" fmla="*/ 253 w 563"/>
                  <a:gd name="T5" fmla="*/ 44 h 186"/>
                  <a:gd name="T6" fmla="*/ 29 w 563"/>
                  <a:gd name="T7" fmla="*/ 175 h 186"/>
                  <a:gd name="T8" fmla="*/ 49 w 563"/>
                  <a:gd name="T9" fmla="*/ 175 h 186"/>
                  <a:gd name="T10" fmla="*/ 257 w 563"/>
                  <a:gd name="T11" fmla="*/ 52 h 186"/>
                  <a:gd name="T12" fmla="*/ 270 w 563"/>
                  <a:gd name="T13" fmla="*/ 48 h 186"/>
                  <a:gd name="T14" fmla="*/ 282 w 563"/>
                  <a:gd name="T15" fmla="*/ 46 h 186"/>
                  <a:gd name="T16" fmla="*/ 315 w 563"/>
                  <a:gd name="T17" fmla="*/ 46 h 186"/>
                  <a:gd name="T18" fmla="*/ 311 w 563"/>
                  <a:gd name="T19" fmla="*/ 44 h 186"/>
                  <a:gd name="T20" fmla="*/ 297 w 563"/>
                  <a:gd name="T21"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3" h="186">
                    <a:moveTo>
                      <a:pt x="297" y="38"/>
                    </a:moveTo>
                    <a:lnTo>
                      <a:pt x="267" y="38"/>
                    </a:lnTo>
                    <a:lnTo>
                      <a:pt x="253" y="44"/>
                    </a:lnTo>
                    <a:lnTo>
                      <a:pt x="29" y="175"/>
                    </a:lnTo>
                    <a:lnTo>
                      <a:pt x="49" y="175"/>
                    </a:lnTo>
                    <a:lnTo>
                      <a:pt x="257" y="52"/>
                    </a:lnTo>
                    <a:lnTo>
                      <a:pt x="270" y="48"/>
                    </a:lnTo>
                    <a:lnTo>
                      <a:pt x="282" y="46"/>
                    </a:lnTo>
                    <a:lnTo>
                      <a:pt x="315" y="46"/>
                    </a:lnTo>
                    <a:lnTo>
                      <a:pt x="311" y="44"/>
                    </a:lnTo>
                    <a:lnTo>
                      <a:pt x="297" y="3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29" name="Freeform 28"/>
              <p:cNvSpPr>
                <a:spLocks/>
              </p:cNvSpPr>
              <p:nvPr/>
            </p:nvSpPr>
            <p:spPr bwMode="auto">
              <a:xfrm>
                <a:off x="195" y="180"/>
                <a:ext cx="563" cy="186"/>
              </a:xfrm>
              <a:custGeom>
                <a:avLst/>
                <a:gdLst>
                  <a:gd name="T0" fmla="*/ 313 w 563"/>
                  <a:gd name="T1" fmla="*/ 8 h 186"/>
                  <a:gd name="T2" fmla="*/ 282 w 563"/>
                  <a:gd name="T3" fmla="*/ 8 h 186"/>
                  <a:gd name="T4" fmla="*/ 297 w 563"/>
                  <a:gd name="T5" fmla="*/ 10 h 186"/>
                  <a:gd name="T6" fmla="*/ 309 w 563"/>
                  <a:gd name="T7" fmla="*/ 14 h 186"/>
                  <a:gd name="T8" fmla="*/ 550 w 563"/>
                  <a:gd name="T9" fmla="*/ 158 h 186"/>
                  <a:gd name="T10" fmla="*/ 533 w 563"/>
                  <a:gd name="T11" fmla="*/ 175 h 186"/>
                  <a:gd name="T12" fmla="*/ 547 w 563"/>
                  <a:gd name="T13" fmla="*/ 175 h 186"/>
                  <a:gd name="T14" fmla="*/ 560 w 563"/>
                  <a:gd name="T15" fmla="*/ 160 h 186"/>
                  <a:gd name="T16" fmla="*/ 563 w 563"/>
                  <a:gd name="T17" fmla="*/ 156 h 186"/>
                  <a:gd name="T18" fmla="*/ 560 w 563"/>
                  <a:gd name="T19" fmla="*/ 154 h 186"/>
                  <a:gd name="T20" fmla="*/ 313 w 563"/>
                  <a:gd name="T21" fmla="*/ 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3" h="186">
                    <a:moveTo>
                      <a:pt x="313" y="8"/>
                    </a:moveTo>
                    <a:lnTo>
                      <a:pt x="282" y="8"/>
                    </a:lnTo>
                    <a:lnTo>
                      <a:pt x="297" y="10"/>
                    </a:lnTo>
                    <a:lnTo>
                      <a:pt x="309" y="14"/>
                    </a:lnTo>
                    <a:lnTo>
                      <a:pt x="550" y="158"/>
                    </a:lnTo>
                    <a:lnTo>
                      <a:pt x="533" y="175"/>
                    </a:lnTo>
                    <a:lnTo>
                      <a:pt x="547" y="175"/>
                    </a:lnTo>
                    <a:lnTo>
                      <a:pt x="560" y="160"/>
                    </a:lnTo>
                    <a:lnTo>
                      <a:pt x="563" y="156"/>
                    </a:lnTo>
                    <a:lnTo>
                      <a:pt x="560" y="154"/>
                    </a:lnTo>
                    <a:lnTo>
                      <a:pt x="313" y="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grpSp>
        <p:sp>
          <p:nvSpPr>
            <p:cNvPr id="19" name="Freeform 18"/>
            <p:cNvSpPr>
              <a:spLocks/>
            </p:cNvSpPr>
            <p:nvPr/>
          </p:nvSpPr>
          <p:spPr bwMode="auto">
            <a:xfrm>
              <a:off x="256" y="326"/>
              <a:ext cx="442" cy="260"/>
            </a:xfrm>
            <a:custGeom>
              <a:avLst/>
              <a:gdLst>
                <a:gd name="T0" fmla="*/ 35 w 442"/>
                <a:gd name="T1" fmla="*/ 0 h 260"/>
                <a:gd name="T2" fmla="*/ 0 w 442"/>
                <a:gd name="T3" fmla="*/ 16 h 260"/>
                <a:gd name="T4" fmla="*/ 0 w 442"/>
                <a:gd name="T5" fmla="*/ 260 h 260"/>
                <a:gd name="T6" fmla="*/ 441 w 442"/>
                <a:gd name="T7" fmla="*/ 260 h 260"/>
                <a:gd name="T8" fmla="*/ 441 w 442"/>
                <a:gd name="T9" fmla="*/ 228 h 260"/>
                <a:gd name="T10" fmla="*/ 35 w 442"/>
                <a:gd name="T11" fmla="*/ 228 h 260"/>
                <a:gd name="T12" fmla="*/ 35 w 442"/>
                <a:gd name="T13" fmla="*/ 0 h 260"/>
              </a:gdLst>
              <a:ahLst/>
              <a:cxnLst>
                <a:cxn ang="0">
                  <a:pos x="T0" y="T1"/>
                </a:cxn>
                <a:cxn ang="0">
                  <a:pos x="T2" y="T3"/>
                </a:cxn>
                <a:cxn ang="0">
                  <a:pos x="T4" y="T5"/>
                </a:cxn>
                <a:cxn ang="0">
                  <a:pos x="T6" y="T7"/>
                </a:cxn>
                <a:cxn ang="0">
                  <a:pos x="T8" y="T9"/>
                </a:cxn>
                <a:cxn ang="0">
                  <a:pos x="T10" y="T11"/>
                </a:cxn>
                <a:cxn ang="0">
                  <a:pos x="T12" y="T13"/>
                </a:cxn>
              </a:cxnLst>
              <a:rect l="0" t="0" r="r" b="b"/>
              <a:pathLst>
                <a:path w="442" h="260">
                  <a:moveTo>
                    <a:pt x="35" y="0"/>
                  </a:moveTo>
                  <a:lnTo>
                    <a:pt x="0" y="16"/>
                  </a:lnTo>
                  <a:lnTo>
                    <a:pt x="0" y="260"/>
                  </a:lnTo>
                  <a:lnTo>
                    <a:pt x="441" y="260"/>
                  </a:lnTo>
                  <a:lnTo>
                    <a:pt x="441" y="228"/>
                  </a:lnTo>
                  <a:lnTo>
                    <a:pt x="35" y="228"/>
                  </a:lnTo>
                  <a:lnTo>
                    <a:pt x="3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20" name="Freeform 19"/>
            <p:cNvSpPr>
              <a:spLocks/>
            </p:cNvSpPr>
            <p:nvPr/>
          </p:nvSpPr>
          <p:spPr bwMode="auto">
            <a:xfrm>
              <a:off x="664" y="326"/>
              <a:ext cx="34" cy="228"/>
            </a:xfrm>
            <a:custGeom>
              <a:avLst/>
              <a:gdLst>
                <a:gd name="T0" fmla="*/ 0 w 34"/>
                <a:gd name="T1" fmla="*/ 0 h 228"/>
                <a:gd name="T2" fmla="*/ 0 w 34"/>
                <a:gd name="T3" fmla="*/ 228 h 228"/>
                <a:gd name="T4" fmla="*/ 33 w 34"/>
                <a:gd name="T5" fmla="*/ 228 h 228"/>
                <a:gd name="T6" fmla="*/ 33 w 34"/>
                <a:gd name="T7" fmla="*/ 16 h 228"/>
                <a:gd name="T8" fmla="*/ 0 w 34"/>
                <a:gd name="T9" fmla="*/ 0 h 228"/>
              </a:gdLst>
              <a:ahLst/>
              <a:cxnLst>
                <a:cxn ang="0">
                  <a:pos x="T0" y="T1"/>
                </a:cxn>
                <a:cxn ang="0">
                  <a:pos x="T2" y="T3"/>
                </a:cxn>
                <a:cxn ang="0">
                  <a:pos x="T4" y="T5"/>
                </a:cxn>
                <a:cxn ang="0">
                  <a:pos x="T6" y="T7"/>
                </a:cxn>
                <a:cxn ang="0">
                  <a:pos x="T8" y="T9"/>
                </a:cxn>
              </a:cxnLst>
              <a:rect l="0" t="0" r="r" b="b"/>
              <a:pathLst>
                <a:path w="34" h="228">
                  <a:moveTo>
                    <a:pt x="0" y="0"/>
                  </a:moveTo>
                  <a:lnTo>
                    <a:pt x="0" y="228"/>
                  </a:lnTo>
                  <a:lnTo>
                    <a:pt x="33" y="228"/>
                  </a:lnTo>
                  <a:lnTo>
                    <a:pt x="33" y="16"/>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21" name="Freeform 20"/>
            <p:cNvSpPr>
              <a:spLocks/>
            </p:cNvSpPr>
            <p:nvPr/>
          </p:nvSpPr>
          <p:spPr bwMode="auto">
            <a:xfrm>
              <a:off x="252" y="322"/>
              <a:ext cx="450" cy="268"/>
            </a:xfrm>
            <a:custGeom>
              <a:avLst/>
              <a:gdLst>
                <a:gd name="T0" fmla="*/ 41 w 450"/>
                <a:gd name="T1" fmla="*/ 0 h 268"/>
                <a:gd name="T2" fmla="*/ 37 w 450"/>
                <a:gd name="T3" fmla="*/ 0 h 268"/>
                <a:gd name="T4" fmla="*/ 2 w 450"/>
                <a:gd name="T5" fmla="*/ 16 h 268"/>
                <a:gd name="T6" fmla="*/ 0 w 450"/>
                <a:gd name="T7" fmla="*/ 19 h 268"/>
                <a:gd name="T8" fmla="*/ 0 w 450"/>
                <a:gd name="T9" fmla="*/ 264 h 268"/>
                <a:gd name="T10" fmla="*/ 2 w 450"/>
                <a:gd name="T11" fmla="*/ 268 h 268"/>
                <a:gd name="T12" fmla="*/ 450 w 450"/>
                <a:gd name="T13" fmla="*/ 268 h 268"/>
                <a:gd name="T14" fmla="*/ 450 w 450"/>
                <a:gd name="T15" fmla="*/ 260 h 268"/>
                <a:gd name="T16" fmla="*/ 8 w 450"/>
                <a:gd name="T17" fmla="*/ 260 h 268"/>
                <a:gd name="T18" fmla="*/ 8 w 450"/>
                <a:gd name="T19" fmla="*/ 25 h 268"/>
                <a:gd name="T20" fmla="*/ 33 w 450"/>
                <a:gd name="T21" fmla="*/ 10 h 268"/>
                <a:gd name="T22" fmla="*/ 43 w 450"/>
                <a:gd name="T23" fmla="*/ 10 h 268"/>
                <a:gd name="T24" fmla="*/ 43 w 450"/>
                <a:gd name="T25" fmla="*/ 4 h 268"/>
                <a:gd name="T26" fmla="*/ 41 w 450"/>
                <a:gd name="T27"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268">
                  <a:moveTo>
                    <a:pt x="41" y="0"/>
                  </a:moveTo>
                  <a:lnTo>
                    <a:pt x="37" y="0"/>
                  </a:lnTo>
                  <a:lnTo>
                    <a:pt x="2" y="16"/>
                  </a:lnTo>
                  <a:lnTo>
                    <a:pt x="0" y="19"/>
                  </a:lnTo>
                  <a:lnTo>
                    <a:pt x="0" y="264"/>
                  </a:lnTo>
                  <a:lnTo>
                    <a:pt x="2" y="268"/>
                  </a:lnTo>
                  <a:lnTo>
                    <a:pt x="450" y="268"/>
                  </a:lnTo>
                  <a:lnTo>
                    <a:pt x="450" y="260"/>
                  </a:lnTo>
                  <a:lnTo>
                    <a:pt x="8" y="260"/>
                  </a:lnTo>
                  <a:lnTo>
                    <a:pt x="8" y="25"/>
                  </a:lnTo>
                  <a:lnTo>
                    <a:pt x="33" y="10"/>
                  </a:lnTo>
                  <a:lnTo>
                    <a:pt x="43" y="10"/>
                  </a:lnTo>
                  <a:lnTo>
                    <a:pt x="43" y="4"/>
                  </a:lnTo>
                  <a:lnTo>
                    <a:pt x="41"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22" name="Freeform 21"/>
            <p:cNvSpPr>
              <a:spLocks/>
            </p:cNvSpPr>
            <p:nvPr/>
          </p:nvSpPr>
          <p:spPr bwMode="auto">
            <a:xfrm>
              <a:off x="668" y="332"/>
              <a:ext cx="34" cy="250"/>
            </a:xfrm>
            <a:custGeom>
              <a:avLst/>
              <a:gdLst>
                <a:gd name="T0" fmla="*/ 18 w 34"/>
                <a:gd name="T1" fmla="*/ 0 h 250"/>
                <a:gd name="T2" fmla="*/ 0 w 34"/>
                <a:gd name="T3" fmla="*/ 0 h 250"/>
                <a:gd name="T4" fmla="*/ 25 w 34"/>
                <a:gd name="T5" fmla="*/ 12 h 250"/>
                <a:gd name="T6" fmla="*/ 25 w 34"/>
                <a:gd name="T7" fmla="*/ 249 h 250"/>
                <a:gd name="T8" fmla="*/ 33 w 34"/>
                <a:gd name="T9" fmla="*/ 249 h 250"/>
                <a:gd name="T10" fmla="*/ 33 w 34"/>
                <a:gd name="T11" fmla="*/ 8 h 250"/>
                <a:gd name="T12" fmla="*/ 31 w 34"/>
                <a:gd name="T13" fmla="*/ 6 h 250"/>
                <a:gd name="T14" fmla="*/ 18 w 34"/>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50">
                  <a:moveTo>
                    <a:pt x="18" y="0"/>
                  </a:moveTo>
                  <a:lnTo>
                    <a:pt x="0" y="0"/>
                  </a:lnTo>
                  <a:lnTo>
                    <a:pt x="25" y="12"/>
                  </a:lnTo>
                  <a:lnTo>
                    <a:pt x="25" y="249"/>
                  </a:lnTo>
                  <a:lnTo>
                    <a:pt x="33" y="249"/>
                  </a:lnTo>
                  <a:lnTo>
                    <a:pt x="33" y="8"/>
                  </a:lnTo>
                  <a:lnTo>
                    <a:pt x="31" y="6"/>
                  </a:lnTo>
                  <a:lnTo>
                    <a:pt x="1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23" name="Freeform 22"/>
            <p:cNvSpPr>
              <a:spLocks/>
            </p:cNvSpPr>
            <p:nvPr/>
          </p:nvSpPr>
          <p:spPr bwMode="auto">
            <a:xfrm>
              <a:off x="285" y="332"/>
              <a:ext cx="383" cy="227"/>
            </a:xfrm>
            <a:custGeom>
              <a:avLst/>
              <a:gdLst>
                <a:gd name="T0" fmla="*/ 10 w 383"/>
                <a:gd name="T1" fmla="*/ 0 h 227"/>
                <a:gd name="T2" fmla="*/ 0 w 383"/>
                <a:gd name="T3" fmla="*/ 0 h 227"/>
                <a:gd name="T4" fmla="*/ 0 w 383"/>
                <a:gd name="T5" fmla="*/ 221 h 227"/>
                <a:gd name="T6" fmla="*/ 2 w 383"/>
                <a:gd name="T7" fmla="*/ 224 h 227"/>
                <a:gd name="T8" fmla="*/ 6 w 383"/>
                <a:gd name="T9" fmla="*/ 226 h 227"/>
                <a:gd name="T10" fmla="*/ 378 w 383"/>
                <a:gd name="T11" fmla="*/ 226 h 227"/>
                <a:gd name="T12" fmla="*/ 383 w 383"/>
                <a:gd name="T13" fmla="*/ 221 h 227"/>
                <a:gd name="T14" fmla="*/ 383 w 383"/>
                <a:gd name="T15" fmla="*/ 215 h 227"/>
                <a:gd name="T16" fmla="*/ 10 w 383"/>
                <a:gd name="T17" fmla="*/ 215 h 227"/>
                <a:gd name="T18" fmla="*/ 10 w 383"/>
                <a:gd name="T1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227">
                  <a:moveTo>
                    <a:pt x="10" y="0"/>
                  </a:moveTo>
                  <a:lnTo>
                    <a:pt x="0" y="0"/>
                  </a:lnTo>
                  <a:lnTo>
                    <a:pt x="0" y="221"/>
                  </a:lnTo>
                  <a:lnTo>
                    <a:pt x="2" y="224"/>
                  </a:lnTo>
                  <a:lnTo>
                    <a:pt x="6" y="226"/>
                  </a:lnTo>
                  <a:lnTo>
                    <a:pt x="378" y="226"/>
                  </a:lnTo>
                  <a:lnTo>
                    <a:pt x="383" y="221"/>
                  </a:lnTo>
                  <a:lnTo>
                    <a:pt x="383" y="215"/>
                  </a:lnTo>
                  <a:lnTo>
                    <a:pt x="10" y="215"/>
                  </a:lnTo>
                  <a:lnTo>
                    <a:pt x="1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24" name="Freeform 23"/>
            <p:cNvSpPr>
              <a:spLocks/>
            </p:cNvSpPr>
            <p:nvPr/>
          </p:nvSpPr>
          <p:spPr bwMode="auto">
            <a:xfrm>
              <a:off x="660" y="322"/>
              <a:ext cx="27" cy="226"/>
            </a:xfrm>
            <a:custGeom>
              <a:avLst/>
              <a:gdLst>
                <a:gd name="T0" fmla="*/ 6 w 27"/>
                <a:gd name="T1" fmla="*/ 0 h 226"/>
                <a:gd name="T2" fmla="*/ 2 w 27"/>
                <a:gd name="T3" fmla="*/ 0 h 226"/>
                <a:gd name="T4" fmla="*/ 0 w 27"/>
                <a:gd name="T5" fmla="*/ 4 h 226"/>
                <a:gd name="T6" fmla="*/ 0 w 27"/>
                <a:gd name="T7" fmla="*/ 226 h 226"/>
                <a:gd name="T8" fmla="*/ 8 w 27"/>
                <a:gd name="T9" fmla="*/ 226 h 226"/>
                <a:gd name="T10" fmla="*/ 8 w 27"/>
                <a:gd name="T11" fmla="*/ 10 h 226"/>
                <a:gd name="T12" fmla="*/ 27 w 27"/>
                <a:gd name="T13" fmla="*/ 10 h 226"/>
                <a:gd name="T14" fmla="*/ 6 w 27"/>
                <a:gd name="T15" fmla="*/ 0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26">
                  <a:moveTo>
                    <a:pt x="6" y="0"/>
                  </a:moveTo>
                  <a:lnTo>
                    <a:pt x="2" y="0"/>
                  </a:lnTo>
                  <a:lnTo>
                    <a:pt x="0" y="4"/>
                  </a:lnTo>
                  <a:lnTo>
                    <a:pt x="0" y="226"/>
                  </a:lnTo>
                  <a:lnTo>
                    <a:pt x="8" y="226"/>
                  </a:lnTo>
                  <a:lnTo>
                    <a:pt x="8" y="10"/>
                  </a:lnTo>
                  <a:lnTo>
                    <a:pt x="27" y="10"/>
                  </a:lnTo>
                  <a:lnTo>
                    <a:pt x="6"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sp>
          <p:nvSpPr>
            <p:cNvPr id="25" name="Freeform 24"/>
            <p:cNvSpPr>
              <a:spLocks/>
            </p:cNvSpPr>
            <p:nvPr/>
          </p:nvSpPr>
          <p:spPr bwMode="auto">
            <a:xfrm>
              <a:off x="26" y="586"/>
              <a:ext cx="900" cy="102"/>
            </a:xfrm>
            <a:custGeom>
              <a:avLst/>
              <a:gdLst>
                <a:gd name="T0" fmla="*/ 900 w 900"/>
                <a:gd name="T1" fmla="*/ 0 h 102"/>
                <a:gd name="T2" fmla="*/ 0 w 900"/>
                <a:gd name="T3" fmla="*/ 0 h 102"/>
                <a:gd name="T4" fmla="*/ 2 w 900"/>
                <a:gd name="T5" fmla="*/ 6 h 102"/>
                <a:gd name="T6" fmla="*/ 6 w 900"/>
                <a:gd name="T7" fmla="*/ 25 h 102"/>
                <a:gd name="T8" fmla="*/ 14 w 900"/>
                <a:gd name="T9" fmla="*/ 44 h 102"/>
                <a:gd name="T10" fmla="*/ 25 w 900"/>
                <a:gd name="T11" fmla="*/ 61 h 102"/>
                <a:gd name="T12" fmla="*/ 37 w 900"/>
                <a:gd name="T13" fmla="*/ 73 h 102"/>
                <a:gd name="T14" fmla="*/ 54 w 900"/>
                <a:gd name="T15" fmla="*/ 86 h 102"/>
                <a:gd name="T16" fmla="*/ 71 w 900"/>
                <a:gd name="T17" fmla="*/ 95 h 102"/>
                <a:gd name="T18" fmla="*/ 90 w 900"/>
                <a:gd name="T19" fmla="*/ 99 h 102"/>
                <a:gd name="T20" fmla="*/ 108 w 900"/>
                <a:gd name="T21" fmla="*/ 101 h 102"/>
                <a:gd name="T22" fmla="*/ 793 w 900"/>
                <a:gd name="T23" fmla="*/ 101 h 102"/>
                <a:gd name="T24" fmla="*/ 812 w 900"/>
                <a:gd name="T25" fmla="*/ 99 h 102"/>
                <a:gd name="T26" fmla="*/ 830 w 900"/>
                <a:gd name="T27" fmla="*/ 95 h 102"/>
                <a:gd name="T28" fmla="*/ 847 w 900"/>
                <a:gd name="T29" fmla="*/ 86 h 102"/>
                <a:gd name="T30" fmla="*/ 864 w 900"/>
                <a:gd name="T31" fmla="*/ 73 h 102"/>
                <a:gd name="T32" fmla="*/ 877 w 900"/>
                <a:gd name="T33" fmla="*/ 61 h 102"/>
                <a:gd name="T34" fmla="*/ 887 w 900"/>
                <a:gd name="T35" fmla="*/ 44 h 102"/>
                <a:gd name="T36" fmla="*/ 895 w 900"/>
                <a:gd name="T37" fmla="*/ 27 h 102"/>
                <a:gd name="T38" fmla="*/ 900 w 900"/>
                <a:gd name="T39" fmla="*/ 8 h 102"/>
                <a:gd name="T40" fmla="*/ 900 w 900"/>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0" h="102">
                  <a:moveTo>
                    <a:pt x="900" y="0"/>
                  </a:moveTo>
                  <a:lnTo>
                    <a:pt x="0" y="0"/>
                  </a:lnTo>
                  <a:lnTo>
                    <a:pt x="2" y="6"/>
                  </a:lnTo>
                  <a:lnTo>
                    <a:pt x="6" y="25"/>
                  </a:lnTo>
                  <a:lnTo>
                    <a:pt x="14" y="44"/>
                  </a:lnTo>
                  <a:lnTo>
                    <a:pt x="25" y="61"/>
                  </a:lnTo>
                  <a:lnTo>
                    <a:pt x="37" y="73"/>
                  </a:lnTo>
                  <a:lnTo>
                    <a:pt x="54" y="86"/>
                  </a:lnTo>
                  <a:lnTo>
                    <a:pt x="71" y="95"/>
                  </a:lnTo>
                  <a:lnTo>
                    <a:pt x="90" y="99"/>
                  </a:lnTo>
                  <a:lnTo>
                    <a:pt x="108" y="101"/>
                  </a:lnTo>
                  <a:lnTo>
                    <a:pt x="793" y="101"/>
                  </a:lnTo>
                  <a:lnTo>
                    <a:pt x="812" y="99"/>
                  </a:lnTo>
                  <a:lnTo>
                    <a:pt x="830" y="95"/>
                  </a:lnTo>
                  <a:lnTo>
                    <a:pt x="847" y="86"/>
                  </a:lnTo>
                  <a:lnTo>
                    <a:pt x="864" y="73"/>
                  </a:lnTo>
                  <a:lnTo>
                    <a:pt x="877" y="61"/>
                  </a:lnTo>
                  <a:lnTo>
                    <a:pt x="887" y="44"/>
                  </a:lnTo>
                  <a:lnTo>
                    <a:pt x="895" y="27"/>
                  </a:lnTo>
                  <a:lnTo>
                    <a:pt x="900" y="8"/>
                  </a:lnTo>
                  <a:lnTo>
                    <a:pt x="90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NZ"/>
            </a:p>
          </p:txBody>
        </p:sp>
      </p:grpSp>
      <p:sp>
        <p:nvSpPr>
          <p:cNvPr id="2" name="Right Arrow 1"/>
          <p:cNvSpPr/>
          <p:nvPr/>
        </p:nvSpPr>
        <p:spPr>
          <a:xfrm>
            <a:off x="2571736" y="2643182"/>
            <a:ext cx="304508" cy="163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Right Arrow 31"/>
          <p:cNvSpPr/>
          <p:nvPr/>
        </p:nvSpPr>
        <p:spPr>
          <a:xfrm>
            <a:off x="2571736" y="1928802"/>
            <a:ext cx="304508" cy="163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3" name="Picture 3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1736" y="4500570"/>
            <a:ext cx="350044" cy="359410"/>
          </a:xfrm>
          <a:prstGeom prst="rect">
            <a:avLst/>
          </a:prstGeom>
          <a:noFill/>
          <a:ln w="9525">
            <a:noFill/>
            <a:miter lim="800000"/>
            <a:headEnd/>
            <a:tailEnd/>
          </a:ln>
        </p:spPr>
      </p:pic>
    </p:spTree>
    <p:extLst>
      <p:ext uri="{BB962C8B-B14F-4D97-AF65-F5344CB8AC3E}">
        <p14:creationId xmlns:p14="http://schemas.microsoft.com/office/powerpoint/2010/main" val="2708280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1366985748"/>
              </p:ext>
            </p:extLst>
          </p:nvPr>
        </p:nvGraphicFramePr>
        <p:xfrm>
          <a:off x="214282" y="1071546"/>
          <a:ext cx="8715404" cy="4128606"/>
        </p:xfrm>
        <a:graphic>
          <a:graphicData uri="http://schemas.openxmlformats.org/drawingml/2006/table">
            <a:tbl>
              <a:tblPr firstRow="1" bandRow="1">
                <a:tableStyleId>{5C22544A-7EE6-4342-B048-85BDC9FD1C3A}</a:tableStyleId>
              </a:tblPr>
              <a:tblGrid>
                <a:gridCol w="1749249"/>
                <a:gridCol w="1155883"/>
                <a:gridCol w="1452568"/>
                <a:gridCol w="1452568"/>
                <a:gridCol w="1452568"/>
                <a:gridCol w="1452568"/>
              </a:tblGrid>
              <a:tr h="682646">
                <a:tc>
                  <a:txBody>
                    <a:bodyPr/>
                    <a:lstStyle/>
                    <a:p>
                      <a:r>
                        <a:rPr lang="en-NZ" sz="1400" dirty="0" smtClean="0"/>
                        <a:t>Group</a:t>
                      </a:r>
                      <a:endParaRPr lang="en-NZ" sz="1400" dirty="0"/>
                    </a:p>
                  </a:txBody>
                  <a:tcPr/>
                </a:tc>
                <a:tc>
                  <a:txBody>
                    <a:bodyPr/>
                    <a:lstStyle/>
                    <a:p>
                      <a:r>
                        <a:rPr lang="en-NZ" sz="1400" dirty="0" smtClean="0"/>
                        <a:t>Targeting criteria</a:t>
                      </a:r>
                      <a:endParaRPr lang="en-NZ" sz="1400" dirty="0"/>
                    </a:p>
                  </a:txBody>
                  <a:tcPr/>
                </a:tc>
                <a:tc>
                  <a:txBody>
                    <a:bodyPr/>
                    <a:lstStyle/>
                    <a:p>
                      <a:r>
                        <a:rPr lang="en-NZ" sz="1400" dirty="0" smtClean="0"/>
                        <a:t>NFI</a:t>
                      </a:r>
                    </a:p>
                    <a:p>
                      <a:r>
                        <a:rPr lang="en-NZ" sz="1400" dirty="0" smtClean="0"/>
                        <a:t>Intervention</a:t>
                      </a:r>
                      <a:endParaRPr lang="en-NZ" sz="1400" dirty="0"/>
                    </a:p>
                  </a:txBody>
                  <a:tcPr/>
                </a:tc>
                <a:tc>
                  <a:txBody>
                    <a:bodyPr/>
                    <a:lstStyle/>
                    <a:p>
                      <a:r>
                        <a:rPr lang="en-NZ" sz="1400" dirty="0" smtClean="0"/>
                        <a:t>Estimate cost per HH (material</a:t>
                      </a:r>
                      <a:r>
                        <a:rPr lang="en-NZ" sz="1400" baseline="0" dirty="0" smtClean="0"/>
                        <a:t> only, USD)</a:t>
                      </a:r>
                      <a:endParaRPr lang="en-NZ" sz="1400" dirty="0"/>
                    </a:p>
                  </a:txBody>
                  <a:tcPr/>
                </a:tc>
                <a:tc>
                  <a:txBody>
                    <a:bodyPr/>
                    <a:lstStyle/>
                    <a:p>
                      <a:r>
                        <a:rPr lang="en-NZ" sz="1400" dirty="0" smtClean="0"/>
                        <a:t>Estimate</a:t>
                      </a:r>
                      <a:r>
                        <a:rPr lang="en-NZ" sz="1400" baseline="0" dirty="0" smtClean="0"/>
                        <a:t> p</a:t>
                      </a:r>
                      <a:r>
                        <a:rPr lang="en-NZ" sz="1400" dirty="0" smtClean="0"/>
                        <a:t>eople in need #</a:t>
                      </a:r>
                      <a:endParaRPr lang="en-NZ" sz="1400" dirty="0"/>
                    </a:p>
                  </a:txBody>
                  <a:tcPr/>
                </a:tc>
                <a:tc>
                  <a:txBody>
                    <a:bodyPr/>
                    <a:lstStyle/>
                    <a:p>
                      <a:r>
                        <a:rPr lang="en-NZ" sz="1400" dirty="0" smtClean="0"/>
                        <a:t>Sector</a:t>
                      </a:r>
                      <a:r>
                        <a:rPr lang="en-NZ" sz="1400" baseline="0" dirty="0" smtClean="0"/>
                        <a:t> Target #</a:t>
                      </a:r>
                      <a:endParaRPr lang="en-NZ" sz="1400" dirty="0"/>
                    </a:p>
                  </a:txBody>
                  <a:tcPr/>
                </a:tc>
              </a:tr>
              <a:tr h="483541">
                <a:tc>
                  <a:txBody>
                    <a:bodyPr/>
                    <a:lstStyle/>
                    <a:p>
                      <a:r>
                        <a:rPr lang="en-NZ" sz="1400" b="1" dirty="0" smtClean="0"/>
                        <a:t>Newly</a:t>
                      </a:r>
                      <a:r>
                        <a:rPr lang="en-NZ" sz="1400" b="1" baseline="0" dirty="0" smtClean="0"/>
                        <a:t>/secondarily </a:t>
                      </a:r>
                      <a:r>
                        <a:rPr lang="en-NZ" sz="1400" b="1" dirty="0" smtClean="0"/>
                        <a:t>displaced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dirty="0" smtClean="0"/>
                        <a:t>According</a:t>
                      </a:r>
                      <a:r>
                        <a:rPr lang="en-NZ" sz="1400" baseline="0" dirty="0" smtClean="0"/>
                        <a:t> to need</a:t>
                      </a:r>
                      <a:endParaRPr lang="en-NZ" sz="1400" dirty="0" smtClean="0"/>
                    </a:p>
                  </a:txBody>
                  <a:tcPr/>
                </a:tc>
                <a:tc rowSpan="5">
                  <a:txBody>
                    <a:bodyPr/>
                    <a:lstStyle/>
                    <a:p>
                      <a:r>
                        <a:rPr lang="en-NZ" sz="1400" b="1" dirty="0" smtClean="0"/>
                        <a:t>Non-Food Items </a:t>
                      </a:r>
                      <a:r>
                        <a:rPr lang="en-NZ" sz="1400" b="0" dirty="0" smtClean="0"/>
                        <a:t>kit</a:t>
                      </a:r>
                    </a:p>
                    <a:p>
                      <a:r>
                        <a:rPr lang="en-NZ" sz="1400" dirty="0" smtClean="0"/>
                        <a:t>=Cash/voucher</a:t>
                      </a:r>
                      <a:endParaRPr lang="en-NZ" sz="1400" dirty="0"/>
                    </a:p>
                  </a:txBody>
                  <a:tcPr/>
                </a:tc>
                <a:tc rowSpan="5">
                  <a:txBody>
                    <a:bodyPr/>
                    <a:lstStyle/>
                    <a:p>
                      <a:r>
                        <a:rPr lang="en-NZ" sz="1400" i="1" dirty="0" smtClean="0"/>
                        <a:t>85.00</a:t>
                      </a:r>
                      <a:endParaRPr lang="en-NZ" sz="1400" i="1" dirty="0"/>
                    </a:p>
                  </a:txBody>
                  <a:tcPr/>
                </a:tc>
                <a:tc rowSpan="5">
                  <a:txBody>
                    <a:bodyPr/>
                    <a:lstStyle/>
                    <a:p>
                      <a:r>
                        <a:rPr lang="en-NZ" sz="1400" dirty="0" smtClean="0"/>
                        <a:t>96,500</a:t>
                      </a:r>
                      <a:endParaRPr lang="en-NZ" sz="1400" dirty="0"/>
                    </a:p>
                  </a:txBody>
                  <a:tcPr/>
                </a:tc>
                <a:tc rowSpan="5">
                  <a:txBody>
                    <a:bodyPr/>
                    <a:lstStyle/>
                    <a:p>
                      <a:r>
                        <a:rPr lang="en-NZ" sz="1400" dirty="0" smtClean="0"/>
                        <a:t>61,835</a:t>
                      </a:r>
                      <a:endParaRPr lang="en-NZ" sz="1400" dirty="0"/>
                    </a:p>
                  </a:txBody>
                  <a:tcPr/>
                </a:tc>
              </a:tr>
              <a:tr h="511194">
                <a:tc>
                  <a:txBody>
                    <a:bodyPr/>
                    <a:lstStyle/>
                    <a:p>
                      <a:r>
                        <a:rPr lang="en-NZ" sz="1400" b="1" baseline="0" dirty="0" smtClean="0"/>
                        <a:t>Transit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dirty="0" smtClean="0"/>
                        <a:t>According</a:t>
                      </a:r>
                      <a:r>
                        <a:rPr lang="en-NZ" sz="1400" baseline="0" dirty="0" smtClean="0"/>
                        <a:t> to need</a:t>
                      </a:r>
                      <a:endParaRPr lang="en-NZ" sz="1400" dirty="0" smtClean="0"/>
                    </a:p>
                  </a:txBody>
                  <a:tcPr/>
                </a:tc>
                <a:tc vMerge="1">
                  <a:txBody>
                    <a:bodyPr/>
                    <a:lstStyle/>
                    <a:p>
                      <a:endParaRPr lang="en-NZ" dirty="0"/>
                    </a:p>
                  </a:txBody>
                  <a:tcPr/>
                </a:tc>
                <a:tc vMerge="1">
                  <a:txBody>
                    <a:bodyPr/>
                    <a:lstStyle/>
                    <a:p>
                      <a:endParaRPr lang="en-NZ"/>
                    </a:p>
                  </a:txBody>
                  <a:tcPr/>
                </a:tc>
                <a:tc vMerge="1">
                  <a:txBody>
                    <a:bodyPr/>
                    <a:lstStyle/>
                    <a:p>
                      <a:endParaRPr lang="en-NZ" sz="1400" dirty="0"/>
                    </a:p>
                  </a:txBody>
                  <a:tcPr/>
                </a:tc>
                <a:tc vMerge="1">
                  <a:txBody>
                    <a:bodyPr/>
                    <a:lstStyle/>
                    <a:p>
                      <a:endParaRPr lang="en-NZ" sz="1400" dirty="0"/>
                    </a:p>
                  </a:txBody>
                  <a:tcPr/>
                </a:tc>
              </a:tr>
              <a:tr h="853307">
                <a:tc>
                  <a:txBody>
                    <a:bodyPr/>
                    <a:lstStyle/>
                    <a:p>
                      <a:r>
                        <a:rPr lang="en-NZ" sz="1400" b="1" dirty="0" smtClean="0"/>
                        <a:t>Living with hosts</a:t>
                      </a:r>
                      <a:endParaRPr lang="en-NZ" sz="1400" b="1" dirty="0"/>
                    </a:p>
                  </a:txBody>
                  <a:tcPr/>
                </a:tc>
                <a:tc>
                  <a:txBody>
                    <a:bodyPr/>
                    <a:lstStyle/>
                    <a:p>
                      <a:r>
                        <a:rPr lang="en-NZ" sz="1400" dirty="0" smtClean="0"/>
                        <a:t>Most vulnerable in need</a:t>
                      </a:r>
                      <a:endParaRPr lang="en-NZ" sz="1400" dirty="0"/>
                    </a:p>
                  </a:txBody>
                  <a:tcPr/>
                </a:tc>
                <a:tc vMerge="1">
                  <a:txBody>
                    <a:bodyPr/>
                    <a:lstStyle/>
                    <a:p>
                      <a:endParaRPr lang="en-NZ" dirty="0"/>
                    </a:p>
                  </a:txBody>
                  <a:tcPr/>
                </a:tc>
                <a:tc vMerge="1">
                  <a:txBody>
                    <a:bodyPr/>
                    <a:lstStyle/>
                    <a:p>
                      <a:endParaRPr lang="en-NZ"/>
                    </a:p>
                  </a:txBody>
                  <a:tcPr/>
                </a:tc>
                <a:tc vMerge="1">
                  <a:txBody>
                    <a:bodyPr/>
                    <a:lstStyle/>
                    <a:p>
                      <a:endParaRPr lang="en-NZ" sz="1400" dirty="0"/>
                    </a:p>
                  </a:txBody>
                  <a:tcPr/>
                </a:tc>
                <a:tc vMerge="1">
                  <a:txBody>
                    <a:bodyPr/>
                    <a:lstStyle/>
                    <a:p>
                      <a:endParaRPr lang="en-NZ" sz="1400" dirty="0"/>
                    </a:p>
                  </a:txBody>
                  <a:tcPr/>
                </a:tc>
              </a:tr>
              <a:tr h="693675">
                <a:tc>
                  <a:txBody>
                    <a:bodyPr/>
                    <a:lstStyle/>
                    <a:p>
                      <a:r>
                        <a:rPr lang="en-NZ" sz="1400" b="1" baseline="0" dirty="0" smtClean="0"/>
                        <a:t>Formal and informal camps</a:t>
                      </a:r>
                    </a:p>
                  </a:txBody>
                  <a:tcPr/>
                </a:tc>
                <a:tc>
                  <a:txBody>
                    <a:bodyPr/>
                    <a:lstStyle/>
                    <a:p>
                      <a:r>
                        <a:rPr lang="en-NZ" sz="1400" dirty="0" smtClean="0"/>
                        <a:t>Most vulnerable in need</a:t>
                      </a:r>
                      <a:endParaRPr lang="en-NZ" sz="1400" dirty="0"/>
                    </a:p>
                  </a:txBody>
                  <a:tcPr/>
                </a:tc>
                <a:tc vMerge="1">
                  <a:txBody>
                    <a:bodyPr/>
                    <a:lstStyle/>
                    <a:p>
                      <a:endParaRPr lang="en-NZ" dirty="0"/>
                    </a:p>
                  </a:txBody>
                  <a:tcPr/>
                </a:tc>
                <a:tc vMerge="1">
                  <a:txBody>
                    <a:bodyPr/>
                    <a:lstStyle/>
                    <a:p>
                      <a:endParaRPr lang="en-NZ" dirty="0"/>
                    </a:p>
                  </a:txBody>
                  <a:tcPr/>
                </a:tc>
                <a:tc vMerge="1">
                  <a:txBody>
                    <a:bodyPr/>
                    <a:lstStyle/>
                    <a:p>
                      <a:endParaRPr lang="en-NZ" sz="1400" dirty="0"/>
                    </a:p>
                  </a:txBody>
                  <a:tcPr/>
                </a:tc>
                <a:tc vMerge="1">
                  <a:txBody>
                    <a:bodyPr/>
                    <a:lstStyle/>
                    <a:p>
                      <a:endParaRPr lang="en-NZ" sz="1400" dirty="0"/>
                    </a:p>
                  </a:txBody>
                  <a:tcPr/>
                </a:tc>
              </a:tr>
              <a:tr h="775939">
                <a:tc>
                  <a:txBody>
                    <a:bodyPr/>
                    <a:lstStyle/>
                    <a:p>
                      <a:r>
                        <a:rPr lang="en-NZ" sz="1400" b="1" dirty="0" smtClean="0"/>
                        <a:t>Returnees</a:t>
                      </a:r>
                      <a:r>
                        <a:rPr lang="en-NZ" sz="1400" b="1" baseline="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400" dirty="0" smtClean="0"/>
                        <a:t>Most vulnerable in need</a:t>
                      </a:r>
                    </a:p>
                  </a:txBody>
                  <a:tcPr/>
                </a:tc>
                <a:tc vMerge="1">
                  <a:txBody>
                    <a:bodyPr/>
                    <a:lstStyle/>
                    <a:p>
                      <a:endParaRPr lang="en-NZ"/>
                    </a:p>
                  </a:txBody>
                  <a:tcPr/>
                </a:tc>
                <a:tc vMerge="1">
                  <a:txBody>
                    <a:bodyPr/>
                    <a:lstStyle/>
                    <a:p>
                      <a:endParaRPr lang="en-NZ"/>
                    </a:p>
                  </a:txBody>
                  <a:tcPr/>
                </a:tc>
                <a:tc vMerge="1">
                  <a:txBody>
                    <a:bodyPr/>
                    <a:lstStyle/>
                    <a:p>
                      <a:endParaRPr lang="en-NZ"/>
                    </a:p>
                  </a:txBody>
                  <a:tcPr/>
                </a:tc>
                <a:tc vMerge="1">
                  <a:txBody>
                    <a:bodyPr/>
                    <a:lstStyle/>
                    <a:p>
                      <a:endParaRPr lang="en-NZ"/>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SC_3211.jpg"/>
          <p:cNvPicPr>
            <a:picLocks noChangeAspect="1"/>
          </p:cNvPicPr>
          <p:nvPr/>
        </p:nvPicPr>
        <p:blipFill>
          <a:blip r:embed="rId2" cstate="print"/>
          <a:stretch>
            <a:fillRect/>
          </a:stretch>
        </p:blipFill>
        <p:spPr>
          <a:xfrm>
            <a:off x="214282" y="2714620"/>
            <a:ext cx="3929058" cy="2210095"/>
          </a:xfrm>
          <a:prstGeom prst="rect">
            <a:avLst/>
          </a:prstGeom>
        </p:spPr>
      </p:pic>
      <p:sp>
        <p:nvSpPr>
          <p:cNvPr id="2" name="Title 1"/>
          <p:cNvSpPr>
            <a:spLocks noGrp="1"/>
          </p:cNvSpPr>
          <p:nvPr>
            <p:ph type="title"/>
          </p:nvPr>
        </p:nvSpPr>
        <p:spPr/>
        <p:txBody>
          <a:bodyPr/>
          <a:lstStyle/>
          <a:p>
            <a:endParaRPr lang="en-GB" dirty="0"/>
          </a:p>
        </p:txBody>
      </p:sp>
      <p:pic>
        <p:nvPicPr>
          <p:cNvPr id="4" name="Content Placeholder 3" descr="DSC_3014.jpg"/>
          <p:cNvPicPr>
            <a:picLocks noGrp="1" noChangeAspect="1"/>
          </p:cNvPicPr>
          <p:nvPr>
            <p:ph idx="1"/>
          </p:nvPr>
        </p:nvPicPr>
        <p:blipFill>
          <a:blip r:embed="rId3" cstate="print"/>
          <a:stretch>
            <a:fillRect/>
          </a:stretch>
        </p:blipFill>
        <p:spPr>
          <a:xfrm>
            <a:off x="1142976" y="0"/>
            <a:ext cx="3555983" cy="2000240"/>
          </a:xfrm>
        </p:spPr>
      </p:pic>
      <p:pic>
        <p:nvPicPr>
          <p:cNvPr id="6" name="Picture 5" descr="DSC_3137.jpg"/>
          <p:cNvPicPr>
            <a:picLocks noChangeAspect="1"/>
          </p:cNvPicPr>
          <p:nvPr/>
        </p:nvPicPr>
        <p:blipFill>
          <a:blip r:embed="rId4" cstate="print"/>
          <a:stretch>
            <a:fillRect/>
          </a:stretch>
        </p:blipFill>
        <p:spPr>
          <a:xfrm>
            <a:off x="4714876" y="2714620"/>
            <a:ext cx="4191027" cy="2357454"/>
          </a:xfrm>
          <a:prstGeom prst="rect">
            <a:avLst/>
          </a:prstGeom>
        </p:spPr>
      </p:pic>
      <p:pic>
        <p:nvPicPr>
          <p:cNvPr id="7" name="Picture 6" descr="DSC_3135.jpg"/>
          <p:cNvPicPr>
            <a:picLocks noChangeAspect="1"/>
          </p:cNvPicPr>
          <p:nvPr/>
        </p:nvPicPr>
        <p:blipFill>
          <a:blip r:embed="rId5" cstate="print"/>
          <a:stretch>
            <a:fillRect/>
          </a:stretch>
        </p:blipFill>
        <p:spPr>
          <a:xfrm>
            <a:off x="4714876" y="4491616"/>
            <a:ext cx="4206904" cy="2366384"/>
          </a:xfrm>
          <a:prstGeom prst="rect">
            <a:avLst/>
          </a:prstGeom>
        </p:spPr>
      </p:pic>
      <p:pic>
        <p:nvPicPr>
          <p:cNvPr id="8" name="Picture 7" descr="DSC_3199.jpg"/>
          <p:cNvPicPr>
            <a:picLocks noChangeAspect="1"/>
          </p:cNvPicPr>
          <p:nvPr/>
        </p:nvPicPr>
        <p:blipFill>
          <a:blip r:embed="rId6" cstate="print"/>
          <a:stretch>
            <a:fillRect/>
          </a:stretch>
        </p:blipFill>
        <p:spPr>
          <a:xfrm>
            <a:off x="214282" y="4647905"/>
            <a:ext cx="3929058" cy="2210095"/>
          </a:xfrm>
          <a:prstGeom prst="rect">
            <a:avLst/>
          </a:prstGeom>
        </p:spPr>
      </p:pic>
      <p:pic>
        <p:nvPicPr>
          <p:cNvPr id="10" name="Picture 9" descr="DSC_3027.jpg"/>
          <p:cNvPicPr>
            <a:picLocks noChangeAspect="1"/>
          </p:cNvPicPr>
          <p:nvPr/>
        </p:nvPicPr>
        <p:blipFill>
          <a:blip r:embed="rId7" cstate="print"/>
          <a:stretch>
            <a:fillRect/>
          </a:stretch>
        </p:blipFill>
        <p:spPr>
          <a:xfrm>
            <a:off x="4714876" y="0"/>
            <a:ext cx="3571868" cy="2009176"/>
          </a:xfrm>
          <a:prstGeom prst="rect">
            <a:avLst/>
          </a:prstGeom>
        </p:spPr>
      </p:pic>
      <p:sp>
        <p:nvSpPr>
          <p:cNvPr id="11" name="TextBox 10"/>
          <p:cNvSpPr txBox="1"/>
          <p:nvPr/>
        </p:nvSpPr>
        <p:spPr>
          <a:xfrm>
            <a:off x="0" y="2143116"/>
            <a:ext cx="9144000" cy="369332"/>
          </a:xfrm>
          <a:prstGeom prst="rect">
            <a:avLst/>
          </a:prstGeom>
          <a:noFill/>
        </p:spPr>
        <p:txBody>
          <a:bodyPr wrap="square" rtlCol="0">
            <a:spAutoFit/>
          </a:bodyPr>
          <a:lstStyle/>
          <a:p>
            <a:r>
              <a:rPr lang="en-GB" b="1" dirty="0" smtClean="0"/>
              <a:t>Maiduguri: decongestion and upgrade in formal and informal camps, and host communities</a:t>
            </a:r>
            <a:endParaRPr lang="en-GB"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kukarater inf camp  (2).jpg"/>
          <p:cNvPicPr>
            <a:picLocks noGrp="1" noChangeAspect="1"/>
          </p:cNvPicPr>
          <p:nvPr>
            <p:ph idx="1"/>
          </p:nvPr>
        </p:nvPicPr>
        <p:blipFill>
          <a:blip r:embed="rId2"/>
          <a:stretch>
            <a:fillRect/>
          </a:stretch>
        </p:blipFill>
        <p:spPr>
          <a:xfrm>
            <a:off x="-1" y="0"/>
            <a:ext cx="4095747" cy="3071810"/>
          </a:xfrm>
        </p:spPr>
      </p:pic>
      <p:pic>
        <p:nvPicPr>
          <p:cNvPr id="5" name="Picture 4" descr="shelter in kukarater infor camp (2).jpg"/>
          <p:cNvPicPr>
            <a:picLocks noChangeAspect="1"/>
          </p:cNvPicPr>
          <p:nvPr/>
        </p:nvPicPr>
        <p:blipFill>
          <a:blip r:embed="rId3"/>
          <a:stretch>
            <a:fillRect/>
          </a:stretch>
        </p:blipFill>
        <p:spPr>
          <a:xfrm>
            <a:off x="0" y="3750471"/>
            <a:ext cx="4143372" cy="3107529"/>
          </a:xfrm>
          <a:prstGeom prst="rect">
            <a:avLst/>
          </a:prstGeom>
        </p:spPr>
      </p:pic>
      <p:pic>
        <p:nvPicPr>
          <p:cNvPr id="6" name="Picture 5" descr="Kukatarer IDP's camp.jpg"/>
          <p:cNvPicPr>
            <a:picLocks noChangeAspect="1"/>
          </p:cNvPicPr>
          <p:nvPr/>
        </p:nvPicPr>
        <p:blipFill>
          <a:blip r:embed="rId4"/>
          <a:stretch>
            <a:fillRect/>
          </a:stretch>
        </p:blipFill>
        <p:spPr>
          <a:xfrm>
            <a:off x="5048254" y="1"/>
            <a:ext cx="4095745" cy="3071809"/>
          </a:xfrm>
          <a:prstGeom prst="rect">
            <a:avLst/>
          </a:prstGeom>
        </p:spPr>
      </p:pic>
      <p:pic>
        <p:nvPicPr>
          <p:cNvPr id="7" name="Picture 6" descr="Latrine in Kukararter IDP's informal camp (2).jpg"/>
          <p:cNvPicPr>
            <a:picLocks noChangeAspect="1"/>
          </p:cNvPicPr>
          <p:nvPr/>
        </p:nvPicPr>
        <p:blipFill>
          <a:blip r:embed="rId5"/>
          <a:stretch>
            <a:fillRect/>
          </a:stretch>
        </p:blipFill>
        <p:spPr>
          <a:xfrm>
            <a:off x="5048254" y="3786190"/>
            <a:ext cx="4095746" cy="3071810"/>
          </a:xfrm>
          <a:prstGeom prst="rect">
            <a:avLst/>
          </a:prstGeom>
        </p:spPr>
      </p:pic>
      <p:sp>
        <p:nvSpPr>
          <p:cNvPr id="8" name="TextBox 7"/>
          <p:cNvSpPr txBox="1"/>
          <p:nvPr/>
        </p:nvSpPr>
        <p:spPr>
          <a:xfrm>
            <a:off x="428596" y="3071810"/>
            <a:ext cx="8286808" cy="646331"/>
          </a:xfrm>
          <a:prstGeom prst="rect">
            <a:avLst/>
          </a:prstGeom>
          <a:noFill/>
        </p:spPr>
        <p:txBody>
          <a:bodyPr wrap="square" rtlCol="0">
            <a:spAutoFit/>
          </a:bodyPr>
          <a:lstStyle/>
          <a:p>
            <a:r>
              <a:rPr lang="en-GB" b="1" dirty="0" err="1" smtClean="0"/>
              <a:t>Kukurater</a:t>
            </a:r>
            <a:r>
              <a:rPr lang="en-GB" b="1" dirty="0" smtClean="0"/>
              <a:t> informal camp, </a:t>
            </a:r>
            <a:r>
              <a:rPr lang="en-GB" b="1" dirty="0" err="1" smtClean="0"/>
              <a:t>Damaturu</a:t>
            </a:r>
            <a:r>
              <a:rPr lang="en-GB" b="1" dirty="0" smtClean="0"/>
              <a:t>: basic e-shelter </a:t>
            </a:r>
            <a:r>
              <a:rPr lang="en-GB" i="1" dirty="0" smtClean="0"/>
              <a:t>(growth in informal camps in </a:t>
            </a:r>
            <a:r>
              <a:rPr lang="en-GB" i="1" dirty="0" err="1" smtClean="0"/>
              <a:t>Yobe</a:t>
            </a:r>
            <a:r>
              <a:rPr lang="en-GB" i="1" dirty="0" smtClean="0"/>
              <a:t> and elsewhere – DTM Round VI)</a:t>
            </a:r>
            <a:endParaRPr lang="en-GB"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GB" sz="2800" b="1" dirty="0" smtClean="0"/>
              <a:t>Response in host communities</a:t>
            </a:r>
            <a:endParaRPr lang="en-GB" sz="2800" b="1" dirty="0"/>
          </a:p>
        </p:txBody>
      </p:sp>
      <p:graphicFrame>
        <p:nvGraphicFramePr>
          <p:cNvPr id="4" name="Content Placeholder 3"/>
          <p:cNvGraphicFramePr>
            <a:graphicFrameLocks noGrp="1"/>
          </p:cNvGraphicFramePr>
          <p:nvPr>
            <p:ph idx="1"/>
          </p:nvPr>
        </p:nvGraphicFramePr>
        <p:xfrm>
          <a:off x="214282" y="785794"/>
          <a:ext cx="8715436" cy="3224456"/>
        </p:xfrm>
        <a:graphic>
          <a:graphicData uri="http://schemas.openxmlformats.org/drawingml/2006/table">
            <a:tbl>
              <a:tblPr firstRow="1" bandRow="1">
                <a:tableStyleId>{5C22544A-7EE6-4342-B048-85BDC9FD1C3A}</a:tableStyleId>
              </a:tblPr>
              <a:tblGrid>
                <a:gridCol w="2857520"/>
                <a:gridCol w="5857916"/>
              </a:tblGrid>
              <a:tr h="340432">
                <a:tc>
                  <a:txBody>
                    <a:bodyPr/>
                    <a:lstStyle/>
                    <a:p>
                      <a:r>
                        <a:rPr lang="en-GB" dirty="0" smtClean="0"/>
                        <a:t>Host community</a:t>
                      </a:r>
                      <a:r>
                        <a:rPr lang="en-GB" baseline="0" dirty="0" smtClean="0"/>
                        <a:t> situation</a:t>
                      </a:r>
                      <a:endParaRPr lang="en-GB" dirty="0"/>
                    </a:p>
                  </a:txBody>
                  <a:tcPr/>
                </a:tc>
                <a:tc>
                  <a:txBody>
                    <a:bodyPr/>
                    <a:lstStyle/>
                    <a:p>
                      <a:r>
                        <a:rPr lang="en-GB" dirty="0" smtClean="0"/>
                        <a:t>Response</a:t>
                      </a:r>
                      <a:endParaRPr lang="en-GB" dirty="0"/>
                    </a:p>
                  </a:txBody>
                  <a:tcPr/>
                </a:tc>
              </a:tr>
              <a:tr h="839421">
                <a:tc>
                  <a:txBody>
                    <a:bodyPr/>
                    <a:lstStyle/>
                    <a:p>
                      <a:r>
                        <a:rPr lang="en-GB" sz="1600" b="1" dirty="0" smtClean="0"/>
                        <a:t>Living</a:t>
                      </a:r>
                      <a:r>
                        <a:rPr lang="en-GB" sz="1600" b="1" baseline="0" dirty="0" smtClean="0"/>
                        <a:t> in the homes of others</a:t>
                      </a:r>
                      <a:endParaRPr lang="en-GB" sz="1600" b="1" dirty="0"/>
                    </a:p>
                  </a:txBody>
                  <a:tcPr/>
                </a:tc>
                <a:tc>
                  <a:txBody>
                    <a:bodyPr/>
                    <a:lstStyle/>
                    <a:p>
                      <a:r>
                        <a:rPr lang="en-GB" sz="1600" dirty="0" smtClean="0"/>
                        <a:t>-Reinforced</a:t>
                      </a:r>
                      <a:r>
                        <a:rPr lang="en-GB" sz="1600" baseline="0" dirty="0" smtClean="0"/>
                        <a:t> e-shelter construction within family compounds (where land/tenure is secure and displacement likely prolonged)</a:t>
                      </a:r>
                    </a:p>
                    <a:p>
                      <a:r>
                        <a:rPr lang="en-GB" sz="1600" baseline="0" dirty="0" smtClean="0"/>
                        <a:t>-Shelter repair within family compounds</a:t>
                      </a:r>
                      <a:endParaRPr lang="en-GB" sz="1600" dirty="0"/>
                    </a:p>
                  </a:txBody>
                  <a:tcPr/>
                </a:tc>
              </a:tr>
              <a:tr h="1091248">
                <a:tc>
                  <a:txBody>
                    <a:bodyPr/>
                    <a:lstStyle/>
                    <a:p>
                      <a:r>
                        <a:rPr lang="en-GB" sz="1600" b="1" dirty="0" smtClean="0"/>
                        <a:t>Makeshift shelter on open land</a:t>
                      </a:r>
                      <a:endParaRPr lang="en-GB" sz="1600" b="0" dirty="0" smtClean="0"/>
                    </a:p>
                    <a:p>
                      <a:r>
                        <a:rPr lang="en-GB" sz="1600" b="0" dirty="0" smtClean="0"/>
                        <a:t>(usually privately owned)</a:t>
                      </a:r>
                      <a:endParaRPr lang="en-GB" sz="1600" b="0" dirty="0"/>
                    </a:p>
                  </a:txBody>
                  <a:tcPr/>
                </a:tc>
                <a:tc>
                  <a:txBody>
                    <a:bodyPr/>
                    <a:lstStyle/>
                    <a:p>
                      <a:r>
                        <a:rPr lang="en-GB" sz="1600" dirty="0" smtClean="0"/>
                        <a:t>-Reinforced</a:t>
                      </a:r>
                      <a:r>
                        <a:rPr lang="en-GB" sz="1600" baseline="0" dirty="0" smtClean="0"/>
                        <a:t> e-shelter construction (where land/tenure is secure and displacement likely prolonged)</a:t>
                      </a:r>
                    </a:p>
                    <a:p>
                      <a:r>
                        <a:rPr lang="en-GB" sz="1600" baseline="0" dirty="0" smtClean="0"/>
                        <a:t>-Basic e-shelter kit (where land is insecure, or movement anticipated)</a:t>
                      </a:r>
                      <a:endParaRPr lang="en-GB" sz="1600" dirty="0"/>
                    </a:p>
                  </a:txBody>
                  <a:tcPr/>
                </a:tc>
              </a:tr>
              <a:tr h="587595">
                <a:tc>
                  <a:txBody>
                    <a:bodyPr/>
                    <a:lstStyle/>
                    <a:p>
                      <a:r>
                        <a:rPr lang="en-GB" sz="1600" b="1" dirty="0" smtClean="0"/>
                        <a:t>Unfinished</a:t>
                      </a:r>
                      <a:r>
                        <a:rPr lang="en-GB" sz="1600" b="1" baseline="0" dirty="0" smtClean="0"/>
                        <a:t> buildings</a:t>
                      </a:r>
                    </a:p>
                    <a:p>
                      <a:r>
                        <a:rPr lang="en-GB" sz="1600" b="0" baseline="0" dirty="0" smtClean="0"/>
                        <a:t>(usually privately owned)</a:t>
                      </a:r>
                      <a:endParaRPr lang="en-GB" sz="1600" b="0" dirty="0"/>
                    </a:p>
                  </a:txBody>
                  <a:tcPr/>
                </a:tc>
                <a:tc>
                  <a:txBody>
                    <a:bodyPr/>
                    <a:lstStyle/>
                    <a:p>
                      <a:r>
                        <a:rPr lang="en-GB" sz="1600" dirty="0" smtClean="0"/>
                        <a:t>-Shelter repair (where land/tenure is secure, </a:t>
                      </a:r>
                      <a:r>
                        <a:rPr lang="en-GB" sz="1600" baseline="0" dirty="0" smtClean="0"/>
                        <a:t>and displacement likely prolonged</a:t>
                      </a:r>
                      <a:r>
                        <a:rPr lang="en-GB" sz="1600" dirty="0" smtClean="0"/>
                        <a:t>)</a:t>
                      </a:r>
                      <a:endParaRPr lang="en-GB" sz="1600" dirty="0"/>
                    </a:p>
                  </a:txBody>
                  <a:tcPr/>
                </a:tc>
              </a:tr>
              <a:tr h="340432">
                <a:tc>
                  <a:txBody>
                    <a:bodyPr/>
                    <a:lstStyle/>
                    <a:p>
                      <a:r>
                        <a:rPr lang="en-GB" sz="1600" b="1" dirty="0" smtClean="0"/>
                        <a:t>Renters</a:t>
                      </a:r>
                      <a:endParaRPr lang="en-GB" sz="1600" b="1" dirty="0"/>
                    </a:p>
                  </a:txBody>
                  <a:tcPr/>
                </a:tc>
                <a:tc>
                  <a:txBody>
                    <a:bodyPr/>
                    <a:lstStyle/>
                    <a:p>
                      <a:r>
                        <a:rPr lang="en-GB" sz="1600" dirty="0" smtClean="0"/>
                        <a:t>?</a:t>
                      </a:r>
                      <a:endParaRPr lang="en-GB" sz="1600" dirty="0"/>
                    </a:p>
                  </a:txBody>
                  <a:tcPr/>
                </a:tc>
              </a:tr>
            </a:tbl>
          </a:graphicData>
        </a:graphic>
      </p:graphicFrame>
      <p:sp>
        <p:nvSpPr>
          <p:cNvPr id="5" name="TextBox 4"/>
          <p:cNvSpPr txBox="1"/>
          <p:nvPr/>
        </p:nvSpPr>
        <p:spPr>
          <a:xfrm>
            <a:off x="428596" y="4357694"/>
            <a:ext cx="8286808" cy="2308324"/>
          </a:xfrm>
          <a:prstGeom prst="rect">
            <a:avLst/>
          </a:prstGeom>
          <a:noFill/>
        </p:spPr>
        <p:txBody>
          <a:bodyPr wrap="square" rtlCol="0">
            <a:spAutoFit/>
          </a:bodyPr>
          <a:lstStyle/>
          <a:p>
            <a:r>
              <a:rPr lang="en-GB" dirty="0" smtClean="0"/>
              <a:t>As the sector moves shelter response into host communities, we need:</a:t>
            </a:r>
          </a:p>
          <a:p>
            <a:pPr>
              <a:buFont typeface="Arial" pitchFamily="34" charset="0"/>
              <a:buChar char="•"/>
            </a:pPr>
            <a:r>
              <a:rPr lang="en-GB" b="1" dirty="0" smtClean="0"/>
              <a:t>       Harmonised approach to tenure and materials ownership negotiations with landowners</a:t>
            </a:r>
            <a:endParaRPr lang="en-GB" dirty="0" smtClean="0"/>
          </a:p>
          <a:p>
            <a:pPr>
              <a:buFont typeface="Arial" pitchFamily="34" charset="0"/>
              <a:buChar char="•"/>
            </a:pPr>
            <a:r>
              <a:rPr lang="en-GB" b="1" dirty="0" smtClean="0"/>
              <a:t>      Agreement on how to define and allocate areas for partners to work </a:t>
            </a:r>
            <a:r>
              <a:rPr lang="en-GB" dirty="0" smtClean="0"/>
              <a:t>(ward, or smaller designation?), and on </a:t>
            </a:r>
            <a:r>
              <a:rPr lang="en-GB" b="1" dirty="0" smtClean="0"/>
              <a:t>approach to assessment/targeting </a:t>
            </a:r>
            <a:r>
              <a:rPr lang="en-GB" dirty="0" smtClean="0"/>
              <a:t>(defining density, shelter condition, vulnerability)</a:t>
            </a:r>
            <a:endParaRPr lang="en-GB" dirty="0"/>
          </a:p>
          <a:p>
            <a:pPr>
              <a:buFont typeface="Arial" pitchFamily="34" charset="0"/>
              <a:buChar char="•"/>
            </a:pPr>
            <a:r>
              <a:rPr lang="en-GB" b="1" dirty="0" smtClean="0"/>
              <a:t>      Further assessment of extent and needs of renters </a:t>
            </a:r>
          </a:p>
          <a:p>
            <a:pPr>
              <a:buFont typeface="Arial" pitchFamily="34" charset="0"/>
              <a:buChar char="•"/>
            </a:pP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Key considerations</a:t>
            </a:r>
            <a:endParaRPr lang="en-GB" sz="2800" b="1" dirty="0"/>
          </a:p>
        </p:txBody>
      </p:sp>
      <p:sp>
        <p:nvSpPr>
          <p:cNvPr id="3" name="Content Placeholder 2"/>
          <p:cNvSpPr>
            <a:spLocks noGrp="1"/>
          </p:cNvSpPr>
          <p:nvPr>
            <p:ph idx="1"/>
          </p:nvPr>
        </p:nvSpPr>
        <p:spPr>
          <a:xfrm>
            <a:off x="457200" y="1600200"/>
            <a:ext cx="8229600" cy="3829064"/>
          </a:xfrm>
        </p:spPr>
        <p:txBody>
          <a:bodyPr>
            <a:normAutofit fontScale="55000" lnSpcReduction="20000"/>
          </a:bodyPr>
          <a:lstStyle/>
          <a:p>
            <a:r>
              <a:rPr lang="en-GB" b="1" dirty="0" smtClean="0"/>
              <a:t>Urban </a:t>
            </a:r>
            <a:r>
              <a:rPr lang="en-GB" b="1" dirty="0" err="1" smtClean="0"/>
              <a:t>vs</a:t>
            </a:r>
            <a:r>
              <a:rPr lang="en-GB" b="1" dirty="0" smtClean="0"/>
              <a:t> rural</a:t>
            </a:r>
            <a:r>
              <a:rPr lang="en-GB" dirty="0" smtClean="0"/>
              <a:t>: shelter response must be appropriate;</a:t>
            </a:r>
          </a:p>
          <a:p>
            <a:pPr>
              <a:buNone/>
            </a:pPr>
            <a:endParaRPr lang="en-GB" dirty="0" smtClean="0"/>
          </a:p>
          <a:p>
            <a:r>
              <a:rPr lang="en-GB" b="1" dirty="0" smtClean="0"/>
              <a:t>State variations</a:t>
            </a:r>
            <a:r>
              <a:rPr lang="en-GB" dirty="0" smtClean="0"/>
              <a:t>: Adamawa – focus on host community and returns; </a:t>
            </a:r>
            <a:r>
              <a:rPr lang="en-GB" dirty="0" err="1" smtClean="0"/>
              <a:t>Borno</a:t>
            </a:r>
            <a:r>
              <a:rPr lang="en-GB" dirty="0" smtClean="0"/>
              <a:t> – focus on decongestion and upgrade of camps and host community in Maiduguri; </a:t>
            </a:r>
            <a:r>
              <a:rPr lang="en-GB" dirty="0" err="1" smtClean="0"/>
              <a:t>Yobe</a:t>
            </a:r>
            <a:r>
              <a:rPr lang="en-GB" dirty="0" smtClean="0"/>
              <a:t> – focus on upgrade in informal camps (which have been expanding in the last weeks);</a:t>
            </a:r>
          </a:p>
          <a:p>
            <a:pPr>
              <a:buNone/>
            </a:pPr>
            <a:endParaRPr lang="en-GB" dirty="0" smtClean="0"/>
          </a:p>
          <a:p>
            <a:r>
              <a:rPr lang="en-GB" b="1" dirty="0" smtClean="0"/>
              <a:t>Secondary displacements/sudden influx</a:t>
            </a:r>
            <a:r>
              <a:rPr lang="en-GB" dirty="0" smtClean="0"/>
              <a:t> - continued fluidity of movement - will remain a possibility – the sector needs to retain ability for light and fast response at scale;</a:t>
            </a:r>
          </a:p>
          <a:p>
            <a:pPr>
              <a:buNone/>
            </a:pPr>
            <a:endParaRPr lang="en-GB" dirty="0" smtClean="0"/>
          </a:p>
          <a:p>
            <a:r>
              <a:rPr lang="en-GB" b="1" dirty="0" smtClean="0"/>
              <a:t>Unseen need (inaccessible areas) </a:t>
            </a:r>
            <a:r>
              <a:rPr lang="en-GB" dirty="0" smtClean="0"/>
              <a:t>– large portions of </a:t>
            </a:r>
            <a:r>
              <a:rPr lang="en-GB" dirty="0" err="1" smtClean="0"/>
              <a:t>Borno</a:t>
            </a:r>
            <a:r>
              <a:rPr lang="en-GB" dirty="0" smtClean="0"/>
              <a:t> remain unseen – the sector needs to engage in discussions around access, and retain ability for light and fast response at scale.</a:t>
            </a:r>
          </a:p>
          <a:p>
            <a:pPr>
              <a:buNone/>
            </a:pP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1883</TotalTime>
  <Words>1841</Words>
  <Application>Microsoft Office PowerPoint</Application>
  <PresentationFormat>On-screen Show (4:3)</PresentationFormat>
  <Paragraphs>598</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Shelter NFI Sector Nigeria</vt:lpstr>
      <vt:lpstr>Sector strategy and guidance</vt:lpstr>
      <vt:lpstr>Shelter NFI Sector Objectives  Humanitarian Response Plan 2016</vt:lpstr>
      <vt:lpstr>PowerPoint Presentation</vt:lpstr>
      <vt:lpstr>PowerPoint Presentation</vt:lpstr>
      <vt:lpstr>PowerPoint Presentation</vt:lpstr>
      <vt:lpstr>PowerPoint Presentation</vt:lpstr>
      <vt:lpstr>Response in host communities</vt:lpstr>
      <vt:lpstr>Key considerations</vt:lpstr>
      <vt:lpstr>NFI kit content Minimum kit should be life-saving; appropriate to context; consider practicality (cost and scale) Items selected for distribution must be based on assessment findings </vt:lpstr>
      <vt:lpstr>PowerPoint Presentation</vt:lpstr>
      <vt:lpstr>PowerPoint Presentation</vt:lpstr>
      <vt:lpstr>Basic Emergency Shelter</vt:lpstr>
      <vt:lpstr>PowerPoint Presentation</vt:lpstr>
      <vt:lpstr>Reinforced Emergency Shelter</vt:lpstr>
      <vt:lpstr>URBAN Reinforced Emergency Shelter</vt:lpstr>
      <vt:lpstr>PowerPoint Presentation</vt:lpstr>
      <vt:lpstr>Specifications</vt:lpstr>
      <vt:lpstr>Information Management</vt:lpstr>
    </vt:vector>
  </TitlesOfParts>
  <Company>IOM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NFI Sector</dc:title>
  <dc:creator>mbaars</dc:creator>
  <cp:lastModifiedBy>BAARS Margo</cp:lastModifiedBy>
  <cp:revision>276</cp:revision>
  <dcterms:created xsi:type="dcterms:W3CDTF">2015-11-29T09:55:05Z</dcterms:created>
  <dcterms:modified xsi:type="dcterms:W3CDTF">2016-08-23T09:18:46Z</dcterms:modified>
</cp:coreProperties>
</file>